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97" r:id="rId2"/>
    <p:sldId id="398" r:id="rId3"/>
    <p:sldId id="399" r:id="rId4"/>
    <p:sldId id="400" r:id="rId5"/>
    <p:sldId id="401" r:id="rId6"/>
    <p:sldId id="369" r:id="rId7"/>
    <p:sldId id="403" r:id="rId8"/>
    <p:sldId id="404" r:id="rId9"/>
    <p:sldId id="407" r:id="rId10"/>
    <p:sldId id="402" r:id="rId11"/>
    <p:sldId id="411" r:id="rId12"/>
    <p:sldId id="409" r:id="rId13"/>
    <p:sldId id="412" r:id="rId14"/>
    <p:sldId id="413" r:id="rId15"/>
    <p:sldId id="414" r:id="rId16"/>
    <p:sldId id="415" r:id="rId17"/>
    <p:sldId id="442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5" r:id="rId27"/>
    <p:sldId id="426" r:id="rId28"/>
    <p:sldId id="428" r:id="rId29"/>
    <p:sldId id="430" r:id="rId30"/>
    <p:sldId id="431" r:id="rId31"/>
    <p:sldId id="435" r:id="rId32"/>
    <p:sldId id="437" r:id="rId33"/>
    <p:sldId id="438" r:id="rId34"/>
    <p:sldId id="440" r:id="rId35"/>
    <p:sldId id="439" r:id="rId36"/>
    <p:sldId id="396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022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8022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92D-45AD-8415-1B7B414C5F4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38022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92D-45AD-8415-1B7B414C5F42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38022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92D-45AD-8415-1B7B414C5F42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38022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92D-45AD-8415-1B7B414C5F42}"/>
              </c:ext>
            </c:extLst>
          </c:dPt>
          <c:dLbls>
            <c:dLbl>
              <c:idx val="0"/>
              <c:layout>
                <c:manualLayout>
                  <c:x val="-6.2548866301799424E-3"/>
                  <c:y val="-1.45942153127104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2D-45AD-8415-1B7B414C5F42}"/>
                </c:ext>
              </c:extLst>
            </c:dLbl>
            <c:dLbl>
              <c:idx val="1"/>
              <c:layout>
                <c:manualLayout>
                  <c:x val="-1.56372165754496E-2"/>
                  <c:y val="1.16753722501682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2D-45AD-8415-1B7B414C5F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2D-45AD-8415-1B7B414C5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6"/>
        <c:holeSize val="55"/>
      </c:doughnutChart>
      <c:spPr>
        <a:noFill/>
        <a:ln w="25411">
          <a:noFill/>
        </a:ln>
      </c:spPr>
    </c:plotArea>
    <c:plotVisOnly val="1"/>
    <c:dispBlanksAs val="zero"/>
    <c:showDLblsOverMax val="0"/>
  </c:chart>
  <c:spPr>
    <a:ln>
      <a:solidFill>
        <a:schemeClr val="lt1">
          <a:hueOff val="0"/>
          <a:satOff val="0"/>
          <a:lumOff val="0"/>
        </a:schemeClr>
      </a:solidFill>
    </a:ln>
  </c:spPr>
  <c:txPr>
    <a:bodyPr/>
    <a:lstStyle/>
    <a:p>
      <a:pPr rtl="0">
        <a:defRPr sz="2395" b="1" baseline="-2500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D37-47E1-9F27-070304C70F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D37-47E1-9F27-070304C70F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D37-47E1-9F27-070304C70F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D37-47E1-9F27-070304C70FE9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37-47E1-9F27-070304C70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 w="25411">
          <a:noFill/>
        </a:ln>
      </c:spPr>
    </c:plotArea>
    <c:plotVisOnly val="1"/>
    <c:dispBlanksAs val="zero"/>
    <c:showDLblsOverMax val="0"/>
  </c:chart>
  <c:spPr>
    <a:ln>
      <a:noFill/>
    </a:ln>
    <a:effectLst>
      <a:glow rad="127000">
        <a:srgbClr val="4F81BD">
          <a:alpha val="0"/>
        </a:srgbClr>
      </a:glow>
    </a:effectLst>
  </c:spPr>
  <c:txPr>
    <a:bodyPr/>
    <a:lstStyle/>
    <a:p>
      <a:pPr rtl="0">
        <a:defRPr sz="2395" b="1" baseline="-2500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DD-4F11-8A83-9C472D2108C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FDD-4F11-8A83-9C472D2108C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FDD-4F11-8A83-9C472D2108C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FDD-4F11-8A83-9C472D2108C5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D-4F11-8A83-9C472D210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 w="25411">
          <a:noFill/>
        </a:ln>
      </c:spPr>
    </c:plotArea>
    <c:plotVisOnly val="1"/>
    <c:dispBlanksAs val="zero"/>
    <c:showDLblsOverMax val="0"/>
  </c:chart>
  <c:spPr>
    <a:ln>
      <a:noFill/>
    </a:ln>
    <a:effectLst>
      <a:glow rad="127000">
        <a:srgbClr val="4F81BD">
          <a:alpha val="0"/>
        </a:srgbClr>
      </a:glow>
    </a:effectLst>
  </c:spPr>
  <c:txPr>
    <a:bodyPr/>
    <a:lstStyle/>
    <a:p>
      <a:pPr rtl="0">
        <a:defRPr sz="2395" b="1" baseline="-2500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6D4-4667-BC71-341310AA711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6D4-4667-BC71-341310AA711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6D4-4667-BC71-341310AA711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6D4-4667-BC71-341310AA711F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D4-4667-BC71-341310AA7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 w="25411">
          <a:noFill/>
        </a:ln>
      </c:spPr>
    </c:plotArea>
    <c:plotVisOnly val="1"/>
    <c:dispBlanksAs val="zero"/>
    <c:showDLblsOverMax val="0"/>
  </c:chart>
  <c:spPr>
    <a:ln>
      <a:noFill/>
    </a:ln>
    <a:effectLst>
      <a:glow rad="127000">
        <a:srgbClr val="4F81BD">
          <a:alpha val="0"/>
        </a:srgbClr>
      </a:glow>
    </a:effectLst>
  </c:spPr>
  <c:txPr>
    <a:bodyPr/>
    <a:lstStyle/>
    <a:p>
      <a:pPr rtl="0">
        <a:defRPr sz="2395" b="1" baseline="-2500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D37-47E1-9F27-070304C70F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D37-47E1-9F27-070304C70F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D37-47E1-9F27-070304C70F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D37-47E1-9F27-070304C70FE9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37-47E1-9F27-070304C70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 w="25411">
          <a:noFill/>
        </a:ln>
      </c:spPr>
    </c:plotArea>
    <c:plotVisOnly val="1"/>
    <c:dispBlanksAs val="zero"/>
    <c:showDLblsOverMax val="0"/>
  </c:chart>
  <c:spPr>
    <a:ln>
      <a:noFill/>
    </a:ln>
    <a:effectLst>
      <a:glow rad="127000">
        <a:srgbClr val="4F81BD">
          <a:alpha val="0"/>
        </a:srgbClr>
      </a:glow>
    </a:effectLst>
  </c:spPr>
  <c:txPr>
    <a:bodyPr/>
    <a:lstStyle/>
    <a:p>
      <a:pPr rtl="0">
        <a:defRPr sz="2395" b="1" baseline="-2500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DD-4F11-8A83-9C472D2108C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FDD-4F11-8A83-9C472D2108C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FDD-4F11-8A83-9C472D2108C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FDD-4F11-8A83-9C472D2108C5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D-4F11-8A83-9C472D210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 w="25411">
          <a:noFill/>
        </a:ln>
      </c:spPr>
    </c:plotArea>
    <c:plotVisOnly val="1"/>
    <c:dispBlanksAs val="zero"/>
    <c:showDLblsOverMax val="0"/>
  </c:chart>
  <c:spPr>
    <a:ln>
      <a:noFill/>
    </a:ln>
    <a:effectLst>
      <a:glow rad="127000">
        <a:srgbClr val="4F81BD">
          <a:alpha val="0"/>
        </a:srgbClr>
      </a:glow>
    </a:effectLst>
  </c:spPr>
  <c:txPr>
    <a:bodyPr/>
    <a:lstStyle/>
    <a:p>
      <a:pPr rtl="0">
        <a:defRPr sz="2395" b="1" baseline="-2500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6D4-4667-BC71-341310AA711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6D4-4667-BC71-341310AA711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6D4-4667-BC71-341310AA711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6D4-4667-BC71-341310AA711F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D4-4667-BC71-341310AA7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 w="25411">
          <a:noFill/>
        </a:ln>
      </c:spPr>
    </c:plotArea>
    <c:plotVisOnly val="1"/>
    <c:dispBlanksAs val="zero"/>
    <c:showDLblsOverMax val="0"/>
  </c:chart>
  <c:spPr>
    <a:ln>
      <a:noFill/>
    </a:ln>
    <a:effectLst>
      <a:glow rad="127000">
        <a:srgbClr val="4F81BD">
          <a:alpha val="0"/>
        </a:srgbClr>
      </a:glow>
    </a:effectLst>
  </c:spPr>
  <c:txPr>
    <a:bodyPr/>
    <a:lstStyle/>
    <a:p>
      <a:pPr rtl="0">
        <a:defRPr sz="2395" b="1" baseline="-2500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D37-47E1-9F27-070304C70FE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D37-47E1-9F27-070304C70FE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D37-47E1-9F27-070304C70FE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D37-47E1-9F27-070304C70FE9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37-47E1-9F27-070304C70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 w="25411">
          <a:noFill/>
        </a:ln>
      </c:spPr>
    </c:plotArea>
    <c:plotVisOnly val="1"/>
    <c:dispBlanksAs val="zero"/>
    <c:showDLblsOverMax val="0"/>
  </c:chart>
  <c:spPr>
    <a:ln>
      <a:noFill/>
    </a:ln>
    <a:effectLst>
      <a:glow rad="127000">
        <a:srgbClr val="4F81BD">
          <a:alpha val="0"/>
        </a:srgbClr>
      </a:glow>
    </a:effectLst>
  </c:spPr>
  <c:txPr>
    <a:bodyPr/>
    <a:lstStyle/>
    <a:p>
      <a:pPr rtl="0">
        <a:defRPr sz="2395" b="1" baseline="-2500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DD-4F11-8A83-9C472D2108C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FDD-4F11-8A83-9C472D2108C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FDD-4F11-8A83-9C472D2108C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FDD-4F11-8A83-9C472D2108C5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DD-4F11-8A83-9C472D210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 w="25411">
          <a:noFill/>
        </a:ln>
      </c:spPr>
    </c:plotArea>
    <c:plotVisOnly val="1"/>
    <c:dispBlanksAs val="zero"/>
    <c:showDLblsOverMax val="0"/>
  </c:chart>
  <c:spPr>
    <a:ln>
      <a:noFill/>
    </a:ln>
    <a:effectLst>
      <a:glow rad="127000">
        <a:srgbClr val="4F81BD">
          <a:alpha val="0"/>
        </a:srgbClr>
      </a:glow>
    </a:effectLst>
  </c:spPr>
  <c:txPr>
    <a:bodyPr/>
    <a:lstStyle/>
    <a:p>
      <a:pPr rtl="0">
        <a:defRPr sz="2395" b="1" baseline="-2500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6D4-4667-BC71-341310AA711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6D4-4667-BC71-341310AA711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6D4-4667-BC71-341310AA711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6D4-4667-BC71-341310AA711F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D4-4667-BC71-341310AA7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 w="25411">
          <a:noFill/>
        </a:ln>
      </c:spPr>
    </c:plotArea>
    <c:plotVisOnly val="1"/>
    <c:dispBlanksAs val="zero"/>
    <c:showDLblsOverMax val="0"/>
  </c:chart>
  <c:spPr>
    <a:ln>
      <a:noFill/>
    </a:ln>
    <a:effectLst>
      <a:glow rad="127000">
        <a:srgbClr val="4F81BD">
          <a:alpha val="0"/>
        </a:srgbClr>
      </a:glow>
    </a:effectLst>
  </c:spPr>
  <c:txPr>
    <a:bodyPr/>
    <a:lstStyle/>
    <a:p>
      <a:pPr rtl="0">
        <a:defRPr sz="2395" b="1" baseline="-25000"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148F6-9DC6-4927-9E13-9DD14B6E7811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9565-2757-41A0-BA77-BEBD4F4B2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02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566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98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064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9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65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886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51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625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315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415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14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491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795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74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694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484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415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865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367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19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936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43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40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20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121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8071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733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376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740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89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075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87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56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71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58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11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5A667-AAD2-4718-9B55-E84D0F845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3276EB-D245-4630-A671-6E0BE53C3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59663F-76D1-4D24-ACF2-BE1658DC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152C19-98B1-4A0C-A914-FACC80AC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751D36-870C-48F5-8E0E-048FB635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84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2C785-D76E-46D7-9201-C7034743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A9CC9B-B287-4647-A89C-EDF9B2191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32B435-6ADE-4DE2-95B4-8B02CBF8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B5D9B1-5B7E-48F9-B4CF-6CBDEB26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AEFAF-6043-4447-A1EA-A4A2F865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48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580253-44DD-460F-895D-2953E3143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7190DE-B22A-4AA2-BC2B-ECAFCAF01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C8B373-C49A-4CC8-8DAC-8980B31C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6DCF1C-9111-41ED-90E0-544AE53D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AF19DE-FD96-4C77-BE53-15ECF64E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64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990BB-05CA-4CCD-875A-A8638EF6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3EAB30-28BE-4FF0-9626-2B98B0E0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002C1E-B775-4D34-9995-5A8DE2F2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496D60-FD6E-4594-89AD-FBA9B2B2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3A49F3-D571-47CD-8CFE-9463C1E5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93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0FFC3-A376-47B4-9683-9AF02492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9B86CD-9D52-4A2F-B7FA-07E3FE0D8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D6430-2F20-4421-85EF-5B45F3D5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625C30-0E43-4712-9300-011E49C9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A457E5-95E8-454E-89FC-6A719630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94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42B14-9DB7-4398-9FAB-B386815A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87BF8E-D544-42EA-90BE-6B52794A4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88BCF6-7BEC-48C8-9996-C097FF7B9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931F67-A3A9-49CF-983D-81511921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CDB267-6DE5-4993-A589-28561F31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14652D-4B54-4883-90DF-D2A3661A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97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2C21F-FD0F-4C10-BF97-B8F92671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7F550A-FD59-4D53-9FDC-7E17F1F7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30A187-382A-460C-8EC8-072DFC040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70E5BE-8763-4762-B9FA-010C173A6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2FD1AE-2DB0-4118-A42F-782D469E8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906A9C1-FB89-42FE-BC3A-0A453DCB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701408-CA75-4FCC-B728-4B66C1C0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D729BA0-8E33-46F2-A221-65DEDC96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5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F712F-014F-4E5E-BD80-E462415D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DEBF22E-AFCE-487C-A349-8AB85A7D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35519B-61C3-40CB-A542-1B12E3FB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C01218-660D-4190-8571-33525778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94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A3B896-5E58-41C6-8FAA-42FD5806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410CDE-E939-4D1F-90A7-4B1B302D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A2A235-58FC-4B53-AFA6-57DE7B7A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72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E95E8-BB7A-4963-BD3F-10A1FF0C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F1E9C6-5305-40A7-9651-91AEB4A9D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30CC3F-79CE-4995-A412-2CD0422EA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1758ED-6BEE-4396-A037-E823803C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BEB380-47D6-4095-BBD7-5F6389A3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F6A1316-E1A9-4BA3-83E0-7780777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18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A63D2-4FBB-46E8-B7B2-F2356EF2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0692E7E-79A4-456E-9DBB-1F3436B0D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1790B7-F665-47C2-A757-014C120A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A95536-9198-4558-92C8-CE3D4F17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0E0242-2CB5-4E78-9601-1045C449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3044B9-E064-4CC1-8DDA-6F914CB3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04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D3E0678-4A8B-4B32-BBDC-9340C856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F82E7F-3FA2-4314-9AFA-8369950C7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5CB59F-CFDE-4F94-9DE4-405B74BE5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4B79-A21D-4AAF-B662-8229F237D2B4}" type="datetimeFigureOut">
              <a:rPr lang="pt-BR" smtClean="0"/>
              <a:t>13/10/2022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FEC3FF-EDF3-423F-A76A-FABA155AF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749F24-1BBA-4DF7-9947-3C32DC2D5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CA32-C559-461A-AB85-AAEB633EFB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91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l.trimble.com/blog/os-3-pilares-do-transporte-de-combustivel/" TargetMode="Externa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0224"/>
            <a:ext cx="12192001" cy="6892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4"/>
          <p:cNvCxnSpPr/>
          <p:nvPr/>
        </p:nvCxnSpPr>
        <p:spPr>
          <a:xfrm>
            <a:off x="4015651" y="5800575"/>
            <a:ext cx="4160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A49B214-7182-6B07-9CB5-A085B7D5BD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98" y="-180224"/>
            <a:ext cx="9275296" cy="696565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sp>
        <p:nvSpPr>
          <p:cNvPr id="7" name="Paralelogramo 6">
            <a:extLst>
              <a:ext uri="{FF2B5EF4-FFF2-40B4-BE49-F238E27FC236}">
                <a16:creationId xmlns:a16="http://schemas.microsoft.com/office/drawing/2014/main" id="{767A345A-42F5-6BD0-55CC-0D3D5886D404}"/>
              </a:ext>
            </a:extLst>
          </p:cNvPr>
          <p:cNvSpPr/>
          <p:nvPr/>
        </p:nvSpPr>
        <p:spPr>
          <a:xfrm>
            <a:off x="17306" y="-14670"/>
            <a:ext cx="4286688" cy="6726897"/>
          </a:xfrm>
          <a:prstGeom prst="parallelogram">
            <a:avLst>
              <a:gd name="adj" fmla="val 17635"/>
            </a:avLst>
          </a:prstGeom>
          <a:gradFill>
            <a:gsLst>
              <a:gs pos="0">
                <a:schemeClr val="tx2">
                  <a:lumMod val="50000"/>
                  <a:alpha val="0"/>
                </a:schemeClr>
              </a:gs>
              <a:gs pos="59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914C64-FC30-EED3-6525-2C5EC2F54DB1}"/>
              </a:ext>
            </a:extLst>
          </p:cNvPr>
          <p:cNvSpPr txBox="1"/>
          <p:nvPr/>
        </p:nvSpPr>
        <p:spPr>
          <a:xfrm>
            <a:off x="730152" y="4689594"/>
            <a:ext cx="8188561" cy="1028204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defTabSz="685800"/>
            <a:r>
              <a:rPr lang="pt-BR" sz="1650" dirty="0">
                <a:solidFill>
                  <a:srgbClr val="FFC000"/>
                </a:solidFill>
                <a:latin typeface="Calibri"/>
              </a:rPr>
              <a:t>     </a:t>
            </a:r>
            <a:r>
              <a:rPr lang="pt-BR" sz="1650" spc="150" dirty="0">
                <a:solidFill>
                  <a:srgbClr val="FFC000"/>
                </a:solidFill>
                <a:latin typeface="Calibri"/>
              </a:rPr>
              <a:t>SEGURANÇA NA</a:t>
            </a:r>
          </a:p>
          <a:p>
            <a:pPr defTabSz="685800"/>
            <a:r>
              <a:rPr lang="pt-BR" sz="4500" b="1" spc="-75" dirty="0">
                <a:solidFill>
                  <a:srgbClr val="FFC000"/>
                </a:solidFill>
                <a:latin typeface="Calibri"/>
              </a:rPr>
              <a:t>ESTRADA SETOR VIARIO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877526-A214-41FD-D694-89C04EDA1D41}"/>
              </a:ext>
            </a:extLst>
          </p:cNvPr>
          <p:cNvSpPr txBox="1"/>
          <p:nvPr/>
        </p:nvSpPr>
        <p:spPr>
          <a:xfrm>
            <a:off x="5615609" y="5929737"/>
            <a:ext cx="619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MODULO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0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DBA1B6B-7EFE-90F0-4B7B-C70EF625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7" y="2136775"/>
            <a:ext cx="2938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dirty="0">
                <a:solidFill>
                  <a:prstClr val="white"/>
                </a:solidFill>
                <a:latin typeface="Calibri" pitchFamily="34" charset="0"/>
              </a:rPr>
              <a:t>As três principais causas dos acidentes de trânsito podem ser agrupadas em</a:t>
            </a:r>
            <a:endParaRPr lang="en-US" altLang="pt-BR" sz="12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2F1418D-4A3E-1763-32A6-379432A0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267" y="1123950"/>
            <a:ext cx="16076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prstClr val="white"/>
                </a:solidFill>
                <a:latin typeface="Calibri" pitchFamily="34" charset="0"/>
              </a:rPr>
              <a:t>ACIDENTES </a:t>
            </a:r>
          </a:p>
          <a:p>
            <a:pPr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prstClr val="white"/>
                </a:solidFill>
                <a:latin typeface="Calibri" pitchFamily="34" charset="0"/>
              </a:rPr>
              <a:t>DE TRÂNSITO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C5A4094A-0105-60FD-D8A3-00F01229E682}"/>
              </a:ext>
            </a:extLst>
          </p:cNvPr>
          <p:cNvCxnSpPr/>
          <p:nvPr/>
        </p:nvCxnSpPr>
        <p:spPr>
          <a:xfrm>
            <a:off x="1550990" y="1882775"/>
            <a:ext cx="1646237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grpSp>
        <p:nvGrpSpPr>
          <p:cNvPr id="17" name="Grupo 22">
            <a:extLst>
              <a:ext uri="{FF2B5EF4-FFF2-40B4-BE49-F238E27FC236}">
                <a16:creationId xmlns:a16="http://schemas.microsoft.com/office/drawing/2014/main" id="{F4184353-EC9B-CCCC-C7B3-8FA0D9275F62}"/>
              </a:ext>
            </a:extLst>
          </p:cNvPr>
          <p:cNvGrpSpPr/>
          <p:nvPr/>
        </p:nvGrpSpPr>
        <p:grpSpPr>
          <a:xfrm>
            <a:off x="1925966" y="2674946"/>
            <a:ext cx="935970" cy="1308826"/>
            <a:chOff x="1925966" y="2674946"/>
            <a:chExt cx="935970" cy="1308826"/>
          </a:xfrm>
        </p:grpSpPr>
        <p:graphicFrame>
          <p:nvGraphicFramePr>
            <p:cNvPr id="18" name="Chart 50">
              <a:extLst>
                <a:ext uri="{FF2B5EF4-FFF2-40B4-BE49-F238E27FC236}">
                  <a16:creationId xmlns:a16="http://schemas.microsoft.com/office/drawing/2014/main" id="{3585B822-C6AC-231F-B327-F7970793A7F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53600502"/>
                </p:ext>
              </p:extLst>
            </p:nvPr>
          </p:nvGraphicFramePr>
          <p:xfrm>
            <a:off x="1925966" y="2674946"/>
            <a:ext cx="935970" cy="100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66980C88-58FE-F593-0532-0EBBB50D88FC}"/>
                </a:ext>
              </a:extLst>
            </p:cNvPr>
            <p:cNvSpPr txBox="1"/>
            <p:nvPr/>
          </p:nvSpPr>
          <p:spPr>
            <a:xfrm>
              <a:off x="2093914" y="2990850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6%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1F323EB8-73BD-58F6-F53E-CC88D3FA3694}"/>
                </a:ext>
              </a:extLst>
            </p:cNvPr>
            <p:cNvSpPr txBox="1"/>
            <p:nvPr/>
          </p:nvSpPr>
          <p:spPr>
            <a:xfrm>
              <a:off x="2093914" y="3522107"/>
              <a:ext cx="600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FATOR VIA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17B062B-455F-4E3C-8B1C-4CF33FD8EF3B}"/>
              </a:ext>
            </a:extLst>
          </p:cNvPr>
          <p:cNvGrpSpPr/>
          <p:nvPr/>
        </p:nvGrpSpPr>
        <p:grpSpPr>
          <a:xfrm>
            <a:off x="1043643" y="2674948"/>
            <a:ext cx="935970" cy="1318351"/>
            <a:chOff x="1043643" y="2674946"/>
            <a:chExt cx="935970" cy="1318351"/>
          </a:xfrm>
        </p:grpSpPr>
        <p:graphicFrame>
          <p:nvGraphicFramePr>
            <p:cNvPr id="27" name="Chart 50">
              <a:extLst>
                <a:ext uri="{FF2B5EF4-FFF2-40B4-BE49-F238E27FC236}">
                  <a16:creationId xmlns:a16="http://schemas.microsoft.com/office/drawing/2014/main" id="{86743082-8140-6C7F-0E86-662F115E91C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5534321"/>
                </p:ext>
              </p:extLst>
            </p:nvPr>
          </p:nvGraphicFramePr>
          <p:xfrm>
            <a:off x="1043643" y="2674946"/>
            <a:ext cx="935970" cy="100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133F4B8B-BCD1-897C-01A9-9618DC54C38D}"/>
                </a:ext>
              </a:extLst>
            </p:cNvPr>
            <p:cNvSpPr txBox="1"/>
            <p:nvPr/>
          </p:nvSpPr>
          <p:spPr>
            <a:xfrm>
              <a:off x="1211591" y="3000375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895F4E0-42C0-1E9D-A3B1-BE95469DF540}"/>
                </a:ext>
              </a:extLst>
            </p:cNvPr>
            <p:cNvSpPr txBox="1"/>
            <p:nvPr/>
          </p:nvSpPr>
          <p:spPr>
            <a:xfrm>
              <a:off x="1059589" y="3531632"/>
              <a:ext cx="854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FATOR </a:t>
              </a:r>
            </a:p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HUMANO</a:t>
              </a:r>
            </a:p>
          </p:txBody>
        </p:sp>
      </p:grpSp>
      <p:grpSp>
        <p:nvGrpSpPr>
          <p:cNvPr id="30" name="Grupo 23">
            <a:extLst>
              <a:ext uri="{FF2B5EF4-FFF2-40B4-BE49-F238E27FC236}">
                <a16:creationId xmlns:a16="http://schemas.microsoft.com/office/drawing/2014/main" id="{4E342B00-A4D7-E476-B77D-48BB5E81E103}"/>
              </a:ext>
            </a:extLst>
          </p:cNvPr>
          <p:cNvGrpSpPr/>
          <p:nvPr/>
        </p:nvGrpSpPr>
        <p:grpSpPr>
          <a:xfrm>
            <a:off x="2808288" y="2674948"/>
            <a:ext cx="935970" cy="1318351"/>
            <a:chOff x="2808288" y="2674946"/>
            <a:chExt cx="935970" cy="1318351"/>
          </a:xfrm>
        </p:grpSpPr>
        <p:graphicFrame>
          <p:nvGraphicFramePr>
            <p:cNvPr id="31" name="Chart 50">
              <a:extLst>
                <a:ext uri="{FF2B5EF4-FFF2-40B4-BE49-F238E27FC236}">
                  <a16:creationId xmlns:a16="http://schemas.microsoft.com/office/drawing/2014/main" id="{C4896AB5-9BA8-E990-161F-C513A73DB8A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5826399"/>
                </p:ext>
              </p:extLst>
            </p:nvPr>
          </p:nvGraphicFramePr>
          <p:xfrm>
            <a:off x="2808288" y="2674946"/>
            <a:ext cx="935970" cy="100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0E87E4C4-00F2-9EFD-CF2A-A0771498BF58}"/>
                </a:ext>
              </a:extLst>
            </p:cNvPr>
            <p:cNvSpPr txBox="1"/>
            <p:nvPr/>
          </p:nvSpPr>
          <p:spPr>
            <a:xfrm>
              <a:off x="2976236" y="3000375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4%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69A64C06-3CA2-A599-D3E6-48E95BEBDC5A}"/>
                </a:ext>
              </a:extLst>
            </p:cNvPr>
            <p:cNvSpPr txBox="1"/>
            <p:nvPr/>
          </p:nvSpPr>
          <p:spPr>
            <a:xfrm>
              <a:off x="2901227" y="3531632"/>
              <a:ext cx="750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FATOR VEÍCULO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FD186F8B-FBB9-3FFD-D043-D4FECEBE6FC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412" t="22016" r="26066" b="8772"/>
          <a:stretch/>
        </p:blipFill>
        <p:spPr>
          <a:xfrm>
            <a:off x="4855442" y="1477893"/>
            <a:ext cx="6037818" cy="47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27090" y="783763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300" i="0" dirty="0">
                <a:solidFill>
                  <a:srgbClr val="FFC000"/>
                </a:solidFill>
                <a:effectLst/>
                <a:latin typeface="+mn-lt"/>
                <a:cs typeface="Arial" panose="020B0604020202020204" pitchFamily="34" charset="0"/>
              </a:rPr>
              <a:t>COLISÃO COM O VEÍCULO DA FRENTE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300" dirty="0">
                <a:solidFill>
                  <a:srgbClr val="FFC000"/>
                </a:solidFill>
                <a:latin typeface="+mn-lt"/>
              </a:rPr>
              <a:t> 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AB3254-CEDC-9786-7398-660A2BEBDBFA}"/>
              </a:ext>
            </a:extLst>
          </p:cNvPr>
          <p:cNvSpPr txBox="1"/>
          <p:nvPr/>
        </p:nvSpPr>
        <p:spPr>
          <a:xfrm>
            <a:off x="805657" y="1536074"/>
            <a:ext cx="328931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com o veículo da frente?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1CA53FD-DA8B-4270-0FF9-B3D9651A8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44444"/>
              </p:ext>
            </p:extLst>
          </p:nvPr>
        </p:nvGraphicFramePr>
        <p:xfrm>
          <a:off x="4102677" y="2171008"/>
          <a:ext cx="7907772" cy="4351338"/>
        </p:xfrm>
        <a:graphic>
          <a:graphicData uri="http://schemas.openxmlformats.org/drawingml/2006/table">
            <a:tbl>
              <a:tblPr/>
              <a:tblGrid>
                <a:gridCol w="3953886">
                  <a:extLst>
                    <a:ext uri="{9D8B030D-6E8A-4147-A177-3AD203B41FA5}">
                      <a16:colId xmlns:a16="http://schemas.microsoft.com/office/drawing/2014/main" val="4071134452"/>
                    </a:ext>
                  </a:extLst>
                </a:gridCol>
                <a:gridCol w="3953886">
                  <a:extLst>
                    <a:ext uri="{9D8B030D-6E8A-4147-A177-3AD203B41FA5}">
                      <a16:colId xmlns:a16="http://schemas.microsoft.com/office/drawing/2014/main" val="2942381582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500" b="1" dirty="0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21582"/>
                  </a:ext>
                </a:extLst>
              </a:tr>
              <a:tr h="4040528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É quando o veículo bate no veículo logo à sua frente, que circula na mesma direção e sentido.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500" dirty="0">
                          <a:effectLst/>
                        </a:rPr>
                        <a:t>Manter a distância de seguimento de 8 segundos em relação ao veículo da frente.  </a:t>
                      </a:r>
                    </a:p>
                    <a:p>
                      <a:br>
                        <a:rPr lang="pt-BR" sz="1500" dirty="0">
                          <a:effectLst/>
                        </a:rPr>
                      </a:br>
                      <a:endParaRPr lang="pt-BR" sz="15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500" dirty="0">
                          <a:effectLst/>
                        </a:rPr>
                        <a:t>Observar o trânsito à frente do veículo que o precede, para se antecipar a qualquer situação de perigo que possa levá-lo a frear bruscamente.</a:t>
                      </a:r>
                    </a:p>
                    <a:p>
                      <a:br>
                        <a:rPr lang="pt-BR" sz="1500" dirty="0">
                          <a:effectLst/>
                        </a:rPr>
                      </a:br>
                      <a:endParaRPr lang="pt-BR" sz="15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500" dirty="0">
                          <a:effectLst/>
                        </a:rPr>
                        <a:t>Ficar atento aos sinais emitidos por esse veículo da frente para saber se vai parar, mudar de direção ou realizar alguma manobra.</a:t>
                      </a:r>
                    </a:p>
                  </a:txBody>
                  <a:tcPr marL="77702" marR="77702" marT="38851" marB="3885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068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1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VEICULOS DE TRÁS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com o veículo de trás?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BBD59F1-4648-9CE6-7488-50E02657F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04034"/>
              </p:ext>
            </p:extLst>
          </p:nvPr>
        </p:nvGraphicFramePr>
        <p:xfrm>
          <a:off x="4321011" y="1965982"/>
          <a:ext cx="7526432" cy="4351338"/>
        </p:xfrm>
        <a:graphic>
          <a:graphicData uri="http://schemas.openxmlformats.org/drawingml/2006/table">
            <a:tbl>
              <a:tblPr/>
              <a:tblGrid>
                <a:gridCol w="3763216">
                  <a:extLst>
                    <a:ext uri="{9D8B030D-6E8A-4147-A177-3AD203B41FA5}">
                      <a16:colId xmlns:a16="http://schemas.microsoft.com/office/drawing/2014/main" val="3703685983"/>
                    </a:ext>
                  </a:extLst>
                </a:gridCol>
                <a:gridCol w="3763216">
                  <a:extLst>
                    <a:ext uri="{9D8B030D-6E8A-4147-A177-3AD203B41FA5}">
                      <a16:colId xmlns:a16="http://schemas.microsoft.com/office/drawing/2014/main" val="2217467460"/>
                    </a:ext>
                  </a:extLst>
                </a:gridCol>
              </a:tblGrid>
              <a:tr h="348107">
                <a:tc>
                  <a:txBody>
                    <a:bodyPr/>
                    <a:lstStyle/>
                    <a:p>
                      <a:r>
                        <a:rPr lang="pt-BR" sz="1700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marL="87027" marR="87027" marT="43513" marB="43513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marL="87027" marR="87027" marT="43513" marB="43513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15370"/>
                  </a:ext>
                </a:extLst>
              </a:tr>
              <a:tr h="4003231"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É quando o veículo atrás de você bate na traseira do seu carro.</a:t>
                      </a:r>
                    </a:p>
                  </a:txBody>
                  <a:tcPr marL="87027" marR="87027" marT="43513" marB="43513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700" dirty="0">
                          <a:effectLst/>
                        </a:rPr>
                        <a:t>Não parar bruscamente é a principal regra. Se você frear de forma repentina e inesperada, as chances de alguém colidir na sua traseira são bem grandes.</a:t>
                      </a:r>
                    </a:p>
                    <a:p>
                      <a:br>
                        <a:rPr lang="pt-BR" sz="1700" dirty="0">
                          <a:effectLst/>
                        </a:rPr>
                      </a:br>
                      <a:endParaRPr lang="pt-BR" sz="17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700" dirty="0">
                          <a:effectLst/>
                        </a:rPr>
                        <a:t>Definir o trajeto e sinalizar com antecedência, indicando com sinal de braço e luz de seta mudanças de direção.</a:t>
                      </a:r>
                    </a:p>
                    <a:p>
                      <a:br>
                        <a:rPr lang="pt-BR" sz="1700" dirty="0">
                          <a:effectLst/>
                        </a:rPr>
                      </a:br>
                      <a:endParaRPr lang="pt-BR" sz="17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700" dirty="0">
                          <a:effectLst/>
                        </a:rPr>
                        <a:t>Facilitar a ultrapassagem, sempre que possível.</a:t>
                      </a:r>
                    </a:p>
                  </a:txBody>
                  <a:tcPr marL="87027" marR="87027" marT="43513" marB="43513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695791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D8A4DEDF-D7B6-1797-97E2-C602E530D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20" y="359630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FRONTAL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Nunito" pitchFamily="2" charset="0"/>
              </a:rPr>
              <a:t>O que é como evitar uma colisão frente com frente?</a:t>
            </a: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C15AC35-8A24-5AA2-0419-2CBD2A43F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20923"/>
              </p:ext>
            </p:extLst>
          </p:nvPr>
        </p:nvGraphicFramePr>
        <p:xfrm>
          <a:off x="4150074" y="1965982"/>
          <a:ext cx="7575504" cy="4351338"/>
        </p:xfrm>
        <a:graphic>
          <a:graphicData uri="http://schemas.openxmlformats.org/drawingml/2006/table">
            <a:tbl>
              <a:tblPr/>
              <a:tblGrid>
                <a:gridCol w="3787752">
                  <a:extLst>
                    <a:ext uri="{9D8B030D-6E8A-4147-A177-3AD203B41FA5}">
                      <a16:colId xmlns:a16="http://schemas.microsoft.com/office/drawing/2014/main" val="3851109659"/>
                    </a:ext>
                  </a:extLst>
                </a:gridCol>
                <a:gridCol w="3787752">
                  <a:extLst>
                    <a:ext uri="{9D8B030D-6E8A-4147-A177-3AD203B41FA5}">
                      <a16:colId xmlns:a16="http://schemas.microsoft.com/office/drawing/2014/main" val="3308479908"/>
                    </a:ext>
                  </a:extLst>
                </a:gridCol>
              </a:tblGrid>
              <a:tr h="328403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marL="82101" marR="82101" marT="41050" marB="41050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marL="82101" marR="82101" marT="41050" marB="41050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434900"/>
                  </a:ext>
                </a:extLst>
              </a:tr>
              <a:tr h="4022935">
                <a:tc>
                  <a:txBody>
                    <a:bodyPr/>
                    <a:lstStyle/>
                    <a:p>
                      <a:r>
                        <a:rPr lang="pt-BR" sz="1600">
                          <a:effectLst/>
                        </a:rPr>
                        <a:t>É quando 2 veículos colidem de frente. A força do impacto corresponde à soma das velocidades dos 2 veículos.</a:t>
                      </a:r>
                    </a:p>
                    <a:p>
                      <a:br>
                        <a:rPr lang="pt-BR" sz="1600">
                          <a:effectLst/>
                        </a:rPr>
                      </a:br>
                      <a:endParaRPr lang="pt-BR" sz="1600">
                        <a:effectLst/>
                      </a:endParaRPr>
                    </a:p>
                    <a:p>
                      <a:r>
                        <a:rPr lang="pt-BR" sz="1600">
                          <a:effectLst/>
                        </a:rPr>
                        <a:t>Ou seja, se ambos estiverem a 80 km/hora, o impacto será de 160 km/hora, por isso suas consequências são tão graves.</a:t>
                      </a:r>
                    </a:p>
                    <a:p>
                      <a:br>
                        <a:rPr lang="pt-BR" sz="1600">
                          <a:effectLst/>
                        </a:rPr>
                      </a:br>
                      <a:endParaRPr lang="pt-BR" sz="1600">
                        <a:effectLst/>
                      </a:endParaRPr>
                    </a:p>
                    <a:p>
                      <a:r>
                        <a:rPr lang="pt-BR" sz="1600">
                          <a:effectLst/>
                        </a:rPr>
                        <a:t>Acontecem geralmente por causa de ultrapassagens mal planejadas ou realizadas em locais proibidos.</a:t>
                      </a:r>
                    </a:p>
                  </a:txBody>
                  <a:tcPr marL="82101" marR="82101" marT="41050" marB="41050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Ultrapassar com segurança, somente em condições de boa visibilidade e onde for permitido.</a:t>
                      </a:r>
                    </a:p>
                    <a:p>
                      <a:br>
                        <a:rPr lang="pt-BR" sz="1600" dirty="0">
                          <a:effectLst/>
                        </a:rPr>
                      </a:br>
                      <a:endParaRPr lang="pt-BR" sz="16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Entrar nas curvas com velocidade moderada, seguindo a trajetória do raio da curva.</a:t>
                      </a:r>
                    </a:p>
                    <a:p>
                      <a:br>
                        <a:rPr lang="pt-BR" sz="1600" dirty="0">
                          <a:effectLst/>
                        </a:rPr>
                      </a:br>
                      <a:endParaRPr lang="pt-BR" sz="16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Respeitar os limites de velocidade e demais condições da via.</a:t>
                      </a:r>
                    </a:p>
                  </a:txBody>
                  <a:tcPr marL="82101" marR="82101" marT="41050" marB="41050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226654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6A4245C8-6A71-B97A-9CAF-FD38AADB2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32" y="3720750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NO CRUZAMENTO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no cruzamento?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638DB12-F5EA-2793-2E55-138555052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26389"/>
              </p:ext>
            </p:extLst>
          </p:nvPr>
        </p:nvGraphicFramePr>
        <p:xfrm>
          <a:off x="4064649" y="2377855"/>
          <a:ext cx="7871378" cy="3474720"/>
        </p:xfrm>
        <a:graphic>
          <a:graphicData uri="http://schemas.openxmlformats.org/drawingml/2006/table">
            <a:tbl>
              <a:tblPr/>
              <a:tblGrid>
                <a:gridCol w="3935689">
                  <a:extLst>
                    <a:ext uri="{9D8B030D-6E8A-4147-A177-3AD203B41FA5}">
                      <a16:colId xmlns:a16="http://schemas.microsoft.com/office/drawing/2014/main" val="3238007777"/>
                    </a:ext>
                  </a:extLst>
                </a:gridCol>
                <a:gridCol w="3935689">
                  <a:extLst>
                    <a:ext uri="{9D8B030D-6E8A-4147-A177-3AD203B41FA5}">
                      <a16:colId xmlns:a16="http://schemas.microsoft.com/office/drawing/2014/main" val="1005574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53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É o tipo mais comum de colisão. </a:t>
                      </a:r>
                    </a:p>
                    <a:p>
                      <a:br>
                        <a:rPr lang="pt-BR">
                          <a:effectLst/>
                        </a:rPr>
                      </a:br>
                      <a:endParaRPr lang="pt-BR">
                        <a:effectLst/>
                      </a:endParaRPr>
                    </a:p>
                    <a:p>
                      <a:r>
                        <a:rPr lang="pt-BR">
                          <a:effectLst/>
                        </a:rPr>
                        <a:t>Cerca de ⅓  (um terço) dos acidentes de trânsito acontece em cruzamentos.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Reduzir a velocidade ao transpor o cruzamento, mesmo se a preferência for sua.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Manter o pé apoiado no pedal de freio para eliminar o tempo de reação.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Olhar para os dois lados, primeiro para a esquerda e depois para a direita.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998461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8547B172-477D-3FEF-9B2F-8B067A0D4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15" y="360864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EM ULTRAPASSAGEM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na ultrapassagem?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E67CA89-9389-E5E7-E073-DE557B45D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63817"/>
              </p:ext>
            </p:extLst>
          </p:nvPr>
        </p:nvGraphicFramePr>
        <p:xfrm>
          <a:off x="4064649" y="1113890"/>
          <a:ext cx="7756290" cy="5635644"/>
        </p:xfrm>
        <a:graphic>
          <a:graphicData uri="http://schemas.openxmlformats.org/drawingml/2006/table">
            <a:tbl>
              <a:tblPr/>
              <a:tblGrid>
                <a:gridCol w="3878145">
                  <a:extLst>
                    <a:ext uri="{9D8B030D-6E8A-4147-A177-3AD203B41FA5}">
                      <a16:colId xmlns:a16="http://schemas.microsoft.com/office/drawing/2014/main" val="1342274172"/>
                    </a:ext>
                  </a:extLst>
                </a:gridCol>
                <a:gridCol w="3878145">
                  <a:extLst>
                    <a:ext uri="{9D8B030D-6E8A-4147-A177-3AD203B41FA5}">
                      <a16:colId xmlns:a16="http://schemas.microsoft.com/office/drawing/2014/main" val="3631533031"/>
                    </a:ext>
                  </a:extLst>
                </a:gridCol>
              </a:tblGrid>
              <a:tr h="258562"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marL="43083" marR="43083" marT="21541" marB="2154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marL="43083" marR="43083" marT="21541" marB="2154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674789"/>
                  </a:ext>
                </a:extLst>
              </a:tr>
              <a:tr h="5119760">
                <a:tc>
                  <a:txBody>
                    <a:bodyPr/>
                    <a:lstStyle/>
                    <a:p>
                      <a:r>
                        <a:rPr lang="pt-BR" sz="1400">
                          <a:effectLst/>
                        </a:rPr>
                        <a:t>É uma das principais causas de acidentes em rodovias de mão dupla.</a:t>
                      </a:r>
                    </a:p>
                    <a:p>
                      <a:br>
                        <a:rPr lang="pt-BR" sz="1400">
                          <a:effectLst/>
                        </a:rPr>
                      </a:br>
                      <a:endParaRPr lang="pt-BR" sz="1400">
                        <a:effectLst/>
                      </a:endParaRPr>
                    </a:p>
                    <a:p>
                      <a:r>
                        <a:rPr lang="pt-BR" sz="1400">
                          <a:effectLst/>
                        </a:rPr>
                        <a:t>Colisões na ultrapassagem geralmente estão relacionadas à falta de avaliação correta de espaço e tempo necessários para realizar manobra.</a:t>
                      </a:r>
                    </a:p>
                  </a:txBody>
                  <a:tcPr marL="43083" marR="43083" marT="21541" marB="2154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Ultrapassar somente em locais permitidos, com condições de segurança, espaço e visibilidade.</a:t>
                      </a:r>
                    </a:p>
                    <a:p>
                      <a:br>
                        <a:rPr lang="pt-BR" sz="1400" dirty="0">
                          <a:effectLst/>
                        </a:rPr>
                      </a:br>
                      <a:endParaRPr lang="pt-BR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Verificar pelos retrovisores como está o tráfego atrás do veículo para conferir se há outro veículo realizando ultrapassagem.</a:t>
                      </a:r>
                    </a:p>
                    <a:p>
                      <a:br>
                        <a:rPr lang="pt-BR" sz="1400" dirty="0">
                          <a:effectLst/>
                        </a:rPr>
                      </a:br>
                      <a:endParaRPr lang="pt-BR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Sinalizar com a luz de seta a intenção de ultrapassagem.</a:t>
                      </a:r>
                    </a:p>
                    <a:p>
                      <a:br>
                        <a:rPr lang="pt-BR" sz="1400" dirty="0">
                          <a:effectLst/>
                        </a:rPr>
                      </a:br>
                      <a:endParaRPr lang="pt-BR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Manter distância lateral de segurança.  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Jamais ultrapassar em curvas, túneis, viadutos, aclives, lombadas e cruzamentos.</a:t>
                      </a:r>
                    </a:p>
                    <a:p>
                      <a:br>
                        <a:rPr lang="pt-BR" sz="1400" dirty="0">
                          <a:effectLst/>
                        </a:rPr>
                      </a:br>
                      <a:endParaRPr lang="pt-BR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Ao ser ultrapassado, facilitar a ultrapassagem, mantendo-se à direita e reduzindo a velocidade.</a:t>
                      </a:r>
                    </a:p>
                    <a:p>
                      <a:br>
                        <a:rPr lang="pt-BR" sz="1400" dirty="0">
                          <a:effectLst/>
                        </a:rPr>
                      </a:br>
                      <a:endParaRPr lang="pt-BR" sz="14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400" dirty="0">
                          <a:effectLst/>
                        </a:rPr>
                        <a:t>Ao ser ultrapassado, sinalizar para o outro condutor se há ou não condições para a ultrapassagem.</a:t>
                      </a:r>
                    </a:p>
                  </a:txBody>
                  <a:tcPr marL="43083" marR="43083" marT="21541" marB="2154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93688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E5A6A7C2-3962-8B4D-315F-86D9ACF9C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03" y="3765874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MISTERIOSA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misteriosa?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0943842-FEAA-AD97-E1F1-A570E28D2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46861"/>
              </p:ext>
            </p:extLst>
          </p:nvPr>
        </p:nvGraphicFramePr>
        <p:xfrm>
          <a:off x="4064649" y="1965982"/>
          <a:ext cx="7854200" cy="4351338"/>
        </p:xfrm>
        <a:graphic>
          <a:graphicData uri="http://schemas.openxmlformats.org/drawingml/2006/table">
            <a:tbl>
              <a:tblPr/>
              <a:tblGrid>
                <a:gridCol w="3927100">
                  <a:extLst>
                    <a:ext uri="{9D8B030D-6E8A-4147-A177-3AD203B41FA5}">
                      <a16:colId xmlns:a16="http://schemas.microsoft.com/office/drawing/2014/main" val="3712488755"/>
                    </a:ext>
                  </a:extLst>
                </a:gridCol>
                <a:gridCol w="3927100">
                  <a:extLst>
                    <a:ext uri="{9D8B030D-6E8A-4147-A177-3AD203B41FA5}">
                      <a16:colId xmlns:a16="http://schemas.microsoft.com/office/drawing/2014/main" val="1274492997"/>
                    </a:ext>
                  </a:extLst>
                </a:gridCol>
              </a:tblGrid>
              <a:tr h="348107">
                <a:tc>
                  <a:txBody>
                    <a:bodyPr/>
                    <a:lstStyle/>
                    <a:p>
                      <a:r>
                        <a:rPr lang="pt-BR" sz="1700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marL="87027" marR="87027" marT="43513" marB="43513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700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marL="87027" marR="87027" marT="43513" marB="43513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971673"/>
                  </a:ext>
                </a:extLst>
              </a:tr>
              <a:tr h="4003231">
                <a:tc>
                  <a:txBody>
                    <a:bodyPr/>
                    <a:lstStyle/>
                    <a:p>
                      <a:r>
                        <a:rPr lang="pt-BR" sz="1700">
                          <a:effectLst/>
                        </a:rPr>
                        <a:t>É chamada de colisão misteriosa acidentes comcausa desconhecida, envolvendo apenas um veículo.</a:t>
                      </a:r>
                    </a:p>
                    <a:p>
                      <a:br>
                        <a:rPr lang="pt-BR" sz="1700">
                          <a:effectLst/>
                        </a:rPr>
                      </a:br>
                      <a:endParaRPr lang="pt-BR" sz="1700">
                        <a:effectLst/>
                      </a:endParaRPr>
                    </a:p>
                    <a:p>
                      <a:r>
                        <a:rPr lang="pt-BR" sz="1700">
                          <a:effectLst/>
                        </a:rPr>
                        <a:t>É sempre um acidente grave, em geral com vítimas fatais ou gravemente feridas. </a:t>
                      </a:r>
                    </a:p>
                    <a:p>
                      <a:br>
                        <a:rPr lang="pt-BR" sz="1700">
                          <a:effectLst/>
                        </a:rPr>
                      </a:br>
                      <a:endParaRPr lang="pt-BR" sz="1700">
                        <a:effectLst/>
                      </a:endParaRPr>
                    </a:p>
                    <a:p>
                      <a:r>
                        <a:rPr lang="pt-BR" sz="1700">
                          <a:effectLst/>
                        </a:rPr>
                        <a:t>Quando o condutor sobrevive, geralmente não consegue se lembrar de como aconteceu o acidente.</a:t>
                      </a:r>
                    </a:p>
                  </a:txBody>
                  <a:tcPr marL="87027" marR="87027" marT="43513" marB="43513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dirty="0">
                          <a:effectLst/>
                        </a:rPr>
                        <a:t>A perícia levanta hipóteses para os motivos do acidente, mas não é possível comprovar o que realmente causou a colisão.</a:t>
                      </a:r>
                    </a:p>
                  </a:txBody>
                  <a:tcPr marL="87027" marR="87027" marT="43513" marB="43513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116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MISTERIOSA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A70424-6C64-775A-F541-4C5262C0B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04" y="1546106"/>
            <a:ext cx="2947161" cy="392954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DDDB2AC-DBC3-5FA1-E8D3-7FFE941F3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330" y="2910608"/>
            <a:ext cx="2704272" cy="36056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CC0D24D-A9C1-387E-D34C-804C2DD196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32" r="3377"/>
          <a:stretch/>
        </p:blipFill>
        <p:spPr>
          <a:xfrm>
            <a:off x="6999367" y="3498538"/>
            <a:ext cx="4066198" cy="31254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473C01-66DD-480A-1051-7CE794203E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3871" y="639101"/>
            <a:ext cx="54197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OBEJETOS FIXOS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com objetos fixos?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DBA3886-879D-A041-475D-7C3B8242B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82539"/>
              </p:ext>
            </p:extLst>
          </p:nvPr>
        </p:nvGraphicFramePr>
        <p:xfrm>
          <a:off x="4064649" y="1918715"/>
          <a:ext cx="7977396" cy="4297680"/>
        </p:xfrm>
        <a:graphic>
          <a:graphicData uri="http://schemas.openxmlformats.org/drawingml/2006/table">
            <a:tbl>
              <a:tblPr/>
              <a:tblGrid>
                <a:gridCol w="3988698">
                  <a:extLst>
                    <a:ext uri="{9D8B030D-6E8A-4147-A177-3AD203B41FA5}">
                      <a16:colId xmlns:a16="http://schemas.microsoft.com/office/drawing/2014/main" val="1539438912"/>
                    </a:ext>
                  </a:extLst>
                </a:gridCol>
                <a:gridCol w="3988698">
                  <a:extLst>
                    <a:ext uri="{9D8B030D-6E8A-4147-A177-3AD203B41FA5}">
                      <a16:colId xmlns:a16="http://schemas.microsoft.com/office/drawing/2014/main" val="32478002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  <a:endParaRPr lang="pt-BR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  <a:endParaRPr lang="pt-BR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070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É quando o veículo colide com um objeto fixo, como poste de iluminação, canteiro central, árvore, muro, barranco, caçamba, entre outros.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Na maioria das vezes a culpa é exclusiva do condutor. 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r>
                        <a:rPr lang="pt-BR" dirty="0">
                          <a:effectLst/>
                        </a:rPr>
                        <a:t>As causas mais comuns são: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Falta de atenção.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Excesso de velocidade.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Sono ou consumo de álcool.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355405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F3935DCE-6ECD-E08A-44B2-B4B97DC47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27" y="35348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ABALROAMENTO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 abalroamento?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D45DB1F-1ABF-4D07-E1D0-D774A500D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22359"/>
              </p:ext>
            </p:extLst>
          </p:nvPr>
        </p:nvGraphicFramePr>
        <p:xfrm>
          <a:off x="4434464" y="1965982"/>
          <a:ext cx="7244198" cy="4351338"/>
        </p:xfrm>
        <a:graphic>
          <a:graphicData uri="http://schemas.openxmlformats.org/drawingml/2006/table">
            <a:tbl>
              <a:tblPr/>
              <a:tblGrid>
                <a:gridCol w="3622099">
                  <a:extLst>
                    <a:ext uri="{9D8B030D-6E8A-4147-A177-3AD203B41FA5}">
                      <a16:colId xmlns:a16="http://schemas.microsoft.com/office/drawing/2014/main" val="2179986525"/>
                    </a:ext>
                  </a:extLst>
                </a:gridCol>
                <a:gridCol w="3622099">
                  <a:extLst>
                    <a:ext uri="{9D8B030D-6E8A-4147-A177-3AD203B41FA5}">
                      <a16:colId xmlns:a16="http://schemas.microsoft.com/office/drawing/2014/main" val="796246941"/>
                    </a:ext>
                  </a:extLst>
                </a:gridCol>
              </a:tblGrid>
              <a:tr h="328403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marL="82101" marR="82101" marT="41050" marB="41050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marL="82101" marR="82101" marT="41050" marB="41050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044542"/>
                  </a:ext>
                </a:extLst>
              </a:tr>
              <a:tr h="4022935">
                <a:tc>
                  <a:txBody>
                    <a:bodyPr/>
                    <a:lstStyle/>
                    <a:p>
                      <a:r>
                        <a:rPr lang="pt-BR" sz="1600">
                          <a:effectLst/>
                        </a:rPr>
                        <a:t>O abalroamento é uma colisão leve nas laterais dos veículos. Em geral acontece em cruzamentos ou devido a manobras inesperadas.</a:t>
                      </a:r>
                    </a:p>
                    <a:p>
                      <a:br>
                        <a:rPr lang="pt-BR" sz="1600">
                          <a:effectLst/>
                        </a:rPr>
                      </a:br>
                      <a:endParaRPr lang="pt-BR" sz="1600">
                        <a:effectLst/>
                      </a:endParaRPr>
                    </a:p>
                    <a:p>
                      <a:r>
                        <a:rPr lang="pt-BR" sz="1600">
                          <a:effectLst/>
                        </a:rPr>
                        <a:t>As conversões à esquerda são a causa da maioria dos abalroamentos. </a:t>
                      </a:r>
                    </a:p>
                    <a:p>
                      <a:br>
                        <a:rPr lang="pt-BR" sz="1600">
                          <a:effectLst/>
                        </a:rPr>
                      </a:br>
                      <a:endParaRPr lang="pt-BR" sz="1600">
                        <a:effectLst/>
                      </a:endParaRPr>
                    </a:p>
                    <a:p>
                      <a:r>
                        <a:rPr lang="pt-BR" sz="1600">
                          <a:effectLst/>
                        </a:rPr>
                        <a:t>Nos cruzamentos, as causas mais comuns são falta de visibilidade ou desconhecimento das preferências.</a:t>
                      </a:r>
                    </a:p>
                  </a:txBody>
                  <a:tcPr marL="82101" marR="82101" marT="41050" marB="41050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Respeitar a distância lateral de segurança (1,5 m).</a:t>
                      </a:r>
                    </a:p>
                    <a:p>
                      <a:br>
                        <a:rPr lang="pt-BR" sz="1600" dirty="0">
                          <a:effectLst/>
                        </a:rPr>
                      </a:br>
                      <a:endParaRPr lang="pt-BR" sz="16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Realizar as conversões dentro da sua mão direcional.</a:t>
                      </a:r>
                    </a:p>
                    <a:p>
                      <a:br>
                        <a:rPr lang="pt-BR" sz="1600" dirty="0">
                          <a:effectLst/>
                        </a:rPr>
                      </a:br>
                      <a:endParaRPr lang="pt-BR" sz="16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Redobrar a atenção ao se aproximar de cruzamentos.</a:t>
                      </a:r>
                    </a:p>
                  </a:txBody>
                  <a:tcPr marL="82101" marR="82101" marT="41050" marB="41050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623737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313751F2-021F-E409-BAAE-B29AF1D3B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309" y="34290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0224"/>
            <a:ext cx="12192001" cy="689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A49B214-7182-6B07-9CB5-A085B7D5BD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17" y="-107655"/>
            <a:ext cx="9275296" cy="696565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sp>
        <p:nvSpPr>
          <p:cNvPr id="7" name="Paralelogramo 6">
            <a:extLst>
              <a:ext uri="{FF2B5EF4-FFF2-40B4-BE49-F238E27FC236}">
                <a16:creationId xmlns:a16="http://schemas.microsoft.com/office/drawing/2014/main" id="{767A345A-42F5-6BD0-55CC-0D3D5886D404}"/>
              </a:ext>
            </a:extLst>
          </p:cNvPr>
          <p:cNvSpPr/>
          <p:nvPr/>
        </p:nvSpPr>
        <p:spPr>
          <a:xfrm>
            <a:off x="17306" y="-14670"/>
            <a:ext cx="4286688" cy="6726897"/>
          </a:xfrm>
          <a:prstGeom prst="parallelogram">
            <a:avLst>
              <a:gd name="adj" fmla="val 17635"/>
            </a:avLst>
          </a:prstGeom>
          <a:gradFill>
            <a:gsLst>
              <a:gs pos="0">
                <a:schemeClr val="tx2">
                  <a:lumMod val="50000"/>
                  <a:alpha val="0"/>
                </a:schemeClr>
              </a:gs>
              <a:gs pos="59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914C64-FC30-EED3-6525-2C5EC2F54DB1}"/>
              </a:ext>
            </a:extLst>
          </p:cNvPr>
          <p:cNvSpPr txBox="1"/>
          <p:nvPr/>
        </p:nvSpPr>
        <p:spPr>
          <a:xfrm>
            <a:off x="921186" y="399224"/>
            <a:ext cx="3272247" cy="389568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defTabSz="685800"/>
            <a:r>
              <a:rPr lang="pt-BR" sz="2000" b="1" dirty="0">
                <a:solidFill>
                  <a:srgbClr val="FFC000"/>
                </a:solidFill>
                <a:latin typeface="Calibri"/>
              </a:rPr>
              <a:t>     ONDE ESTAMOS?</a:t>
            </a:r>
            <a:endParaRPr lang="pt-BR" sz="54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A6C54C-1C0C-8CF1-0F40-F447306CDC65}"/>
              </a:ext>
            </a:extLst>
          </p:cNvPr>
          <p:cNvSpPr txBox="1"/>
          <p:nvPr/>
        </p:nvSpPr>
        <p:spPr>
          <a:xfrm>
            <a:off x="524526" y="1449964"/>
            <a:ext cx="3272247" cy="335707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1650" dirty="0">
                <a:solidFill>
                  <a:srgbClr val="FFC000"/>
                </a:solidFill>
                <a:latin typeface="Calibri"/>
              </a:rPr>
              <a:t>     CADASTRO DO MOTORISTA</a:t>
            </a:r>
            <a:endParaRPr lang="pt-BR" sz="45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EEA0C56-DD32-37CE-D053-A31CFA322B47}"/>
              </a:ext>
            </a:extLst>
          </p:cNvPr>
          <p:cNvSpPr txBox="1"/>
          <p:nvPr/>
        </p:nvSpPr>
        <p:spPr>
          <a:xfrm>
            <a:off x="455858" y="2047764"/>
            <a:ext cx="3793628" cy="335707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1650" dirty="0">
                <a:solidFill>
                  <a:srgbClr val="FFC000"/>
                </a:solidFill>
                <a:latin typeface="Calibri"/>
              </a:rPr>
              <a:t>     CONCORDANCIA DE CONTRATO</a:t>
            </a:r>
            <a:endParaRPr lang="pt-BR" sz="45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563B999-0A59-A8D3-5935-0829D93E9973}"/>
              </a:ext>
            </a:extLst>
          </p:cNvPr>
          <p:cNvSpPr txBox="1"/>
          <p:nvPr/>
        </p:nvSpPr>
        <p:spPr>
          <a:xfrm>
            <a:off x="379228" y="2645564"/>
            <a:ext cx="3272247" cy="335707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1650" dirty="0">
                <a:solidFill>
                  <a:srgbClr val="FFC000"/>
                </a:solidFill>
                <a:latin typeface="Calibri"/>
              </a:rPr>
              <a:t>     CHECK LIST DOS VEICULOS</a:t>
            </a:r>
            <a:endParaRPr lang="pt-BR" sz="45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579A80-B58A-0683-BC5D-CE6BC632D49C}"/>
              </a:ext>
            </a:extLst>
          </p:cNvPr>
          <p:cNvSpPr txBox="1"/>
          <p:nvPr/>
        </p:nvSpPr>
        <p:spPr>
          <a:xfrm>
            <a:off x="204217" y="3869054"/>
            <a:ext cx="3272247" cy="335707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1650" dirty="0">
                <a:solidFill>
                  <a:srgbClr val="FFC000"/>
                </a:solidFill>
                <a:latin typeface="Calibri"/>
              </a:rPr>
              <a:t>     INTEGRAÇÃO DO GR</a:t>
            </a:r>
            <a:endParaRPr lang="pt-BR" sz="45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553E017-D46A-E50A-6768-9ED6332D53C5}"/>
              </a:ext>
            </a:extLst>
          </p:cNvPr>
          <p:cNvSpPr txBox="1"/>
          <p:nvPr/>
        </p:nvSpPr>
        <p:spPr>
          <a:xfrm>
            <a:off x="192132" y="3179907"/>
            <a:ext cx="5587103" cy="451123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C000"/>
                </a:solidFill>
                <a:latin typeface="Calibri"/>
              </a:rPr>
              <a:t>     INTEGRAÇÃO DE SEGURANÇA </a:t>
            </a:r>
            <a:endParaRPr lang="pt-BR" sz="60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E368017-1501-117E-C951-1D8C61D8C186}"/>
              </a:ext>
            </a:extLst>
          </p:cNvPr>
          <p:cNvSpPr txBox="1"/>
          <p:nvPr/>
        </p:nvSpPr>
        <p:spPr>
          <a:xfrm>
            <a:off x="192132" y="4427467"/>
            <a:ext cx="3937034" cy="335707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1650" dirty="0">
                <a:solidFill>
                  <a:srgbClr val="FFC000"/>
                </a:solidFill>
                <a:latin typeface="Calibri"/>
              </a:rPr>
              <a:t>     APRESENTAÇÃO PARA OPERAÇÃO</a:t>
            </a:r>
            <a:endParaRPr lang="pt-BR" sz="4500" b="1" spc="-75" dirty="0">
              <a:solidFill>
                <a:srgbClr val="FFC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1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MANOBRAS DE RÉ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nas manobras de marcha ré?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B50E8A9-A5DD-7CC1-BD6D-64420EC8D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9298"/>
              </p:ext>
            </p:extLst>
          </p:nvPr>
        </p:nvGraphicFramePr>
        <p:xfrm>
          <a:off x="4150074" y="1190671"/>
          <a:ext cx="7622490" cy="5482084"/>
        </p:xfrm>
        <a:graphic>
          <a:graphicData uri="http://schemas.openxmlformats.org/drawingml/2006/table">
            <a:tbl>
              <a:tblPr/>
              <a:tblGrid>
                <a:gridCol w="3811245">
                  <a:extLst>
                    <a:ext uri="{9D8B030D-6E8A-4147-A177-3AD203B41FA5}">
                      <a16:colId xmlns:a16="http://schemas.microsoft.com/office/drawing/2014/main" val="1720906649"/>
                    </a:ext>
                  </a:extLst>
                </a:gridCol>
                <a:gridCol w="3811245">
                  <a:extLst>
                    <a:ext uri="{9D8B030D-6E8A-4147-A177-3AD203B41FA5}">
                      <a16:colId xmlns:a16="http://schemas.microsoft.com/office/drawing/2014/main" val="3299026112"/>
                    </a:ext>
                  </a:extLst>
                </a:gridCol>
              </a:tblGrid>
              <a:tr h="235207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148147"/>
                  </a:ext>
                </a:extLst>
              </a:tr>
              <a:tr h="4116131">
                <a:tc>
                  <a:txBody>
                    <a:bodyPr/>
                    <a:lstStyle/>
                    <a:p>
                      <a:r>
                        <a:rPr lang="pt-BR" sz="1600">
                          <a:effectLst/>
                        </a:rPr>
                        <a:t>A marcha a ré é uma manobra que deve ser evitada, pois o campo de visão do condutor é limitado. </a:t>
                      </a:r>
                    </a:p>
                    <a:p>
                      <a:br>
                        <a:rPr lang="pt-BR" sz="1600">
                          <a:effectLst/>
                        </a:rPr>
                      </a:br>
                      <a:endParaRPr lang="pt-BR" sz="1600">
                        <a:effectLst/>
                      </a:endParaRPr>
                    </a:p>
                    <a:p>
                      <a:r>
                        <a:rPr lang="pt-BR" sz="1600">
                          <a:effectLst/>
                        </a:rPr>
                        <a:t>Não é possível ver objetos de pequeno porte que estiverem atrás do veículo.</a:t>
                      </a:r>
                    </a:p>
                    <a:p>
                      <a:br>
                        <a:rPr lang="pt-BR" sz="1600">
                          <a:effectLst/>
                        </a:rPr>
                      </a:br>
                      <a:endParaRPr lang="pt-BR" sz="1600">
                        <a:effectLst/>
                      </a:endParaRPr>
                    </a:p>
                    <a:p>
                      <a:r>
                        <a:rPr lang="pt-BR" sz="1600">
                          <a:effectLst/>
                        </a:rPr>
                        <a:t>É proibido andar por longos trechos em marcha ré. Ela deve ser usada apenas para pequenas manobras.  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Não realizar a manobra em esquinas.</a:t>
                      </a:r>
                    </a:p>
                    <a:p>
                      <a:br>
                        <a:rPr lang="pt-BR" sz="1600" dirty="0">
                          <a:effectLst/>
                        </a:rPr>
                      </a:br>
                      <a:endParaRPr lang="pt-BR" sz="16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Evitar sair de garagens e estacionamentos de marcha ré.</a:t>
                      </a:r>
                    </a:p>
                    <a:p>
                      <a:br>
                        <a:rPr lang="pt-BR" sz="1600" dirty="0">
                          <a:effectLst/>
                        </a:rPr>
                      </a:br>
                      <a:endParaRPr lang="pt-BR" sz="16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Realizar a manobra em velocidade reduzida.</a:t>
                      </a:r>
                    </a:p>
                    <a:p>
                      <a:br>
                        <a:rPr lang="pt-BR" sz="1600" dirty="0">
                          <a:effectLst/>
                        </a:rPr>
                      </a:br>
                      <a:endParaRPr lang="pt-BR" sz="16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Virar a cabeça para os dois lados durante a manobra.</a:t>
                      </a:r>
                    </a:p>
                    <a:p>
                      <a:br>
                        <a:rPr lang="pt-BR" sz="1600" dirty="0">
                          <a:effectLst/>
                        </a:rPr>
                      </a:br>
                      <a:endParaRPr lang="pt-BR" sz="16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Verificar se existem crianças nas proximidades do veículo.</a:t>
                      </a:r>
                    </a:p>
                    <a:p>
                      <a:br>
                        <a:rPr lang="pt-BR" sz="1600" dirty="0">
                          <a:effectLst/>
                        </a:rPr>
                      </a:br>
                      <a:endParaRPr lang="pt-BR" sz="16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</a:rPr>
                        <a:t>Veículos de grande porte só devem executar a manobra com auxílio de alguém.</a:t>
                      </a:r>
                    </a:p>
                  </a:txBody>
                  <a:tcPr marL="58802" marR="58802" marT="29401" marB="2940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581833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7A22F138-51E4-304F-27FA-04F9ADB76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227" y="371877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PASSAGEM DE NIVEL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nas passagens de nível?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38BF9D7-5D0C-92A8-EBE5-BCFFF253E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77183"/>
              </p:ext>
            </p:extLst>
          </p:nvPr>
        </p:nvGraphicFramePr>
        <p:xfrm>
          <a:off x="4150074" y="2024732"/>
          <a:ext cx="7487064" cy="4023360"/>
        </p:xfrm>
        <a:graphic>
          <a:graphicData uri="http://schemas.openxmlformats.org/drawingml/2006/table">
            <a:tbl>
              <a:tblPr/>
              <a:tblGrid>
                <a:gridCol w="3743532">
                  <a:extLst>
                    <a:ext uri="{9D8B030D-6E8A-4147-A177-3AD203B41FA5}">
                      <a16:colId xmlns:a16="http://schemas.microsoft.com/office/drawing/2014/main" val="1654995665"/>
                    </a:ext>
                  </a:extLst>
                </a:gridCol>
                <a:gridCol w="3743532">
                  <a:extLst>
                    <a:ext uri="{9D8B030D-6E8A-4147-A177-3AD203B41FA5}">
                      <a16:colId xmlns:a16="http://schemas.microsoft.com/office/drawing/2014/main" val="2931244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324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Colisões em passagens de níveis (cruzamento com linha férrea) envolvendo carro e trem são graves, especialmente para os ocupantes do veículo.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Antes de transpor uma passagem de nível, o condutor tem o dever de sempre parar, olhar e escutar.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Jamais atravessar se os sinais estiverem fechados.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Reduzir a marcha e não mudá-la durante a transposição da ferrovia, para não correr o risco do carro engasgar e morrer.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156462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56C8EA2E-F698-CA41-933D-D5EFDFE6A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940" y="3520025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COM VEICULOS PESADOS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com veículos pesados?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3C7CB17-3624-8977-2F65-9A9BF7904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451"/>
              </p:ext>
            </p:extLst>
          </p:nvPr>
        </p:nvGraphicFramePr>
        <p:xfrm>
          <a:off x="4441456" y="1255490"/>
          <a:ext cx="7062240" cy="5352444"/>
        </p:xfrm>
        <a:graphic>
          <a:graphicData uri="http://schemas.openxmlformats.org/drawingml/2006/table">
            <a:tbl>
              <a:tblPr/>
              <a:tblGrid>
                <a:gridCol w="3531120">
                  <a:extLst>
                    <a:ext uri="{9D8B030D-6E8A-4147-A177-3AD203B41FA5}">
                      <a16:colId xmlns:a16="http://schemas.microsoft.com/office/drawing/2014/main" val="2454672009"/>
                    </a:ext>
                  </a:extLst>
                </a:gridCol>
                <a:gridCol w="3531120">
                  <a:extLst>
                    <a:ext uri="{9D8B030D-6E8A-4147-A177-3AD203B41FA5}">
                      <a16:colId xmlns:a16="http://schemas.microsoft.com/office/drawing/2014/main" val="773867825"/>
                    </a:ext>
                  </a:extLst>
                </a:gridCol>
              </a:tblGrid>
              <a:tr h="280731">
                <a:tc>
                  <a:txBody>
                    <a:bodyPr/>
                    <a:lstStyle/>
                    <a:p>
                      <a:r>
                        <a:rPr lang="pt-BR" sz="1800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marL="70183" marR="70183" marT="35091" marB="3509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marL="70183" marR="70183" marT="35091" marB="3509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04579"/>
                  </a:ext>
                </a:extLst>
              </a:tr>
              <a:tr h="4070606">
                <a:tc>
                  <a:txBody>
                    <a:bodyPr/>
                    <a:lstStyle/>
                    <a:p>
                      <a:r>
                        <a:rPr lang="pt-BR" sz="1800">
                          <a:effectLst/>
                        </a:rPr>
                        <a:t>Veículos de grande porte, como caminhões e ônibus, têm campo de visão e capacidade de realizar manobras mais limitados.</a:t>
                      </a:r>
                    </a:p>
                    <a:p>
                      <a:br>
                        <a:rPr lang="pt-BR" sz="1800">
                          <a:effectLst/>
                        </a:rPr>
                      </a:br>
                      <a:endParaRPr lang="pt-BR" sz="1800">
                        <a:effectLst/>
                      </a:endParaRPr>
                    </a:p>
                    <a:p>
                      <a:r>
                        <a:rPr lang="pt-BR" sz="1800">
                          <a:effectLst/>
                        </a:rPr>
                        <a:t>Em geral, acidentes envolvendo veículos pesados e veículos de pequeno porte acontecem por causa da impaciência do condutor em aguardar o momento certo para a ultrapassagem.</a:t>
                      </a:r>
                    </a:p>
                  </a:txBody>
                  <a:tcPr marL="70183" marR="70183" marT="35091" marB="3509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effectLst/>
                        </a:rPr>
                        <a:t>Respeitar as distâncias de segurança. </a:t>
                      </a:r>
                    </a:p>
                    <a:p>
                      <a:br>
                        <a:rPr lang="pt-BR" sz="1800" dirty="0">
                          <a:effectLst/>
                        </a:rPr>
                      </a:br>
                      <a:endParaRPr lang="pt-BR" sz="18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effectLst/>
                        </a:rPr>
                        <a:t>Em pista molhada e na chuva, é recomendado aumentar a distância de seguimento para 4 segundos.</a:t>
                      </a:r>
                    </a:p>
                    <a:p>
                      <a:br>
                        <a:rPr lang="pt-BR" sz="1800" dirty="0">
                          <a:effectLst/>
                        </a:rPr>
                      </a:br>
                      <a:endParaRPr lang="pt-BR" sz="18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effectLst/>
                        </a:rPr>
                        <a:t>Ser paciente e aguardar a oportunidade ideal para a ultrapassagem.</a:t>
                      </a:r>
                    </a:p>
                    <a:p>
                      <a:br>
                        <a:rPr lang="pt-BR" sz="1800" dirty="0">
                          <a:effectLst/>
                        </a:rPr>
                      </a:br>
                      <a:endParaRPr lang="pt-BR" sz="1800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sz="1800" dirty="0">
                          <a:effectLst/>
                        </a:rPr>
                        <a:t>O condutor deve manter seu veículo no campo de visão do motorista do veículo de grande porte.</a:t>
                      </a:r>
                    </a:p>
                  </a:txBody>
                  <a:tcPr marL="70183" marR="70183" marT="35091" marB="35091"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371604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419CA514-0691-3F7D-B6FB-C2B6CFD9F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620" y="337924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COM MOTOCICLETAS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com motocicletas?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E44FD0A-B460-B7EA-09C9-46AC19B73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17457"/>
              </p:ext>
            </p:extLst>
          </p:nvPr>
        </p:nvGraphicFramePr>
        <p:xfrm>
          <a:off x="4195898" y="2033920"/>
          <a:ext cx="7169012" cy="4023360"/>
        </p:xfrm>
        <a:graphic>
          <a:graphicData uri="http://schemas.openxmlformats.org/drawingml/2006/table">
            <a:tbl>
              <a:tblPr/>
              <a:tblGrid>
                <a:gridCol w="3584506">
                  <a:extLst>
                    <a:ext uri="{9D8B030D-6E8A-4147-A177-3AD203B41FA5}">
                      <a16:colId xmlns:a16="http://schemas.microsoft.com/office/drawing/2014/main" val="2845412060"/>
                    </a:ext>
                  </a:extLst>
                </a:gridCol>
                <a:gridCol w="3584506">
                  <a:extLst>
                    <a:ext uri="{9D8B030D-6E8A-4147-A177-3AD203B41FA5}">
                      <a16:colId xmlns:a16="http://schemas.microsoft.com/office/drawing/2014/main" val="2570075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43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Condutores de motocicletas são mais expostos aos danos causados por acidentes.</a:t>
                      </a:r>
                    </a:p>
                    <a:p>
                      <a:br>
                        <a:rPr lang="pt-BR">
                          <a:effectLst/>
                        </a:rPr>
                      </a:br>
                      <a:endParaRPr lang="pt-BR">
                        <a:effectLst/>
                      </a:endParaRPr>
                    </a:p>
                    <a:p>
                      <a:r>
                        <a:rPr lang="pt-BR">
                          <a:effectLst/>
                        </a:rPr>
                        <a:t>Lembre-se de que os veículos de maior porte são responsáveis pela segurança dos menores.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Aumentar a distância de seguimento.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Não disputar espaço com motociclista, dando a preferência de passagem.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Antes de trocar de faixa, olhar com muita atenção, movimentando a cabeça para compensar os pontos cegos.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153703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20696487-B47C-F479-CEA5-89B32E68F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289" y="3429000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COM CICLISTAS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com ciclistas?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9B9CC14-5117-DC7D-1121-8888D2426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02250"/>
              </p:ext>
            </p:extLst>
          </p:nvPr>
        </p:nvGraphicFramePr>
        <p:xfrm>
          <a:off x="4381428" y="2742992"/>
          <a:ext cx="6983482" cy="2377440"/>
        </p:xfrm>
        <a:graphic>
          <a:graphicData uri="http://schemas.openxmlformats.org/drawingml/2006/table">
            <a:tbl>
              <a:tblPr/>
              <a:tblGrid>
                <a:gridCol w="3491741">
                  <a:extLst>
                    <a:ext uri="{9D8B030D-6E8A-4147-A177-3AD203B41FA5}">
                      <a16:colId xmlns:a16="http://schemas.microsoft.com/office/drawing/2014/main" val="822896334"/>
                    </a:ext>
                  </a:extLst>
                </a:gridCol>
                <a:gridCol w="3491741">
                  <a:extLst>
                    <a:ext uri="{9D8B030D-6E8A-4147-A177-3AD203B41FA5}">
                      <a16:colId xmlns:a16="http://schemas.microsoft.com/office/drawing/2014/main" val="1349016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99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Deve ser aplicada a regra da responsabilidade hierárquica, ou seja, os veículos motorizados são responsáveis pela segurança dos não motorizados.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Respeitar a distância lateral de segurança (1,5 m).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Manter o ciclista sempre em seu campo de visão, evitando ou compensando os pontos cegos.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274193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AB550A6A-88F3-B71E-2E5D-03DA0E6CE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827" y="3429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COLISÃO COM PEDESTRES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1056037" y="1511573"/>
            <a:ext cx="261952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e como evitar uma colisão com pedestres?</a:t>
            </a: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63073B6-BE08-F024-9529-E8D272351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216237"/>
              </p:ext>
            </p:extLst>
          </p:nvPr>
        </p:nvGraphicFramePr>
        <p:xfrm>
          <a:off x="4293552" y="2468881"/>
          <a:ext cx="7049742" cy="2926080"/>
        </p:xfrm>
        <a:graphic>
          <a:graphicData uri="http://schemas.openxmlformats.org/drawingml/2006/table">
            <a:tbl>
              <a:tblPr/>
              <a:tblGrid>
                <a:gridCol w="3524871">
                  <a:extLst>
                    <a:ext uri="{9D8B030D-6E8A-4147-A177-3AD203B41FA5}">
                      <a16:colId xmlns:a16="http://schemas.microsoft.com/office/drawing/2014/main" val="3156400219"/>
                    </a:ext>
                  </a:extLst>
                </a:gridCol>
                <a:gridCol w="3524871">
                  <a:extLst>
                    <a:ext uri="{9D8B030D-6E8A-4147-A177-3AD203B41FA5}">
                      <a16:colId xmlns:a16="http://schemas.microsoft.com/office/drawing/2014/main" val="27154287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FFFFFF"/>
                          </a:solidFill>
                          <a:effectLst/>
                        </a:rPr>
                        <a:t>O que é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solidFill>
                            <a:srgbClr val="FFFFFF"/>
                          </a:solidFill>
                          <a:effectLst/>
                        </a:rPr>
                        <a:t>Como evitar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5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772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A colisão com pedestre é chamada de atropelamento.</a:t>
                      </a:r>
                    </a:p>
                    <a:p>
                      <a:br>
                        <a:rPr lang="pt-BR">
                          <a:effectLst/>
                        </a:rPr>
                      </a:br>
                      <a:endParaRPr lang="pt-BR">
                        <a:effectLst/>
                      </a:endParaRPr>
                    </a:p>
                    <a:p>
                      <a:r>
                        <a:rPr lang="pt-BR">
                          <a:effectLst/>
                        </a:rPr>
                        <a:t>Como determina o CTB, o pedestre tem preferência no trânsito e todos os veículos são responsáveis pela sua segurança.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Nunca apressar o pedestre durante a travessia, mesmo se o semáforo abrir a favor dos veículos.</a:t>
                      </a:r>
                    </a:p>
                    <a:p>
                      <a:br>
                        <a:rPr lang="pt-BR" dirty="0">
                          <a:effectLst/>
                        </a:rPr>
                      </a:br>
                      <a:endParaRPr lang="pt-BR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effectLst/>
                        </a:rPr>
                        <a:t>Transitar em velocidade compatível em locais onde há maior circulação de pedestres, como em escolas e cruzamentos.</a:t>
                      </a:r>
                    </a:p>
                  </a:txBody>
                  <a:tcPr anchor="ctr">
                    <a:lnL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75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314651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92EAEC6A-6587-71BC-78DC-DA0F4E92E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119" y="325924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0224"/>
            <a:ext cx="12192001" cy="6892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4"/>
          <p:cNvCxnSpPr/>
          <p:nvPr/>
        </p:nvCxnSpPr>
        <p:spPr>
          <a:xfrm>
            <a:off x="4015651" y="5800575"/>
            <a:ext cx="4160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A49B214-7182-6B07-9CB5-A085B7D5BD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98" y="-180224"/>
            <a:ext cx="9275296" cy="696565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sp>
        <p:nvSpPr>
          <p:cNvPr id="7" name="Paralelogramo 6">
            <a:extLst>
              <a:ext uri="{FF2B5EF4-FFF2-40B4-BE49-F238E27FC236}">
                <a16:creationId xmlns:a16="http://schemas.microsoft.com/office/drawing/2014/main" id="{767A345A-42F5-6BD0-55CC-0D3D5886D404}"/>
              </a:ext>
            </a:extLst>
          </p:cNvPr>
          <p:cNvSpPr/>
          <p:nvPr/>
        </p:nvSpPr>
        <p:spPr>
          <a:xfrm>
            <a:off x="17306" y="-14670"/>
            <a:ext cx="4286688" cy="6726897"/>
          </a:xfrm>
          <a:prstGeom prst="parallelogram">
            <a:avLst>
              <a:gd name="adj" fmla="val 17635"/>
            </a:avLst>
          </a:prstGeom>
          <a:gradFill>
            <a:gsLst>
              <a:gs pos="0">
                <a:schemeClr val="tx2">
                  <a:lumMod val="50000"/>
                  <a:alpha val="0"/>
                </a:schemeClr>
              </a:gs>
              <a:gs pos="59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914C64-FC30-EED3-6525-2C5EC2F54DB1}"/>
              </a:ext>
            </a:extLst>
          </p:cNvPr>
          <p:cNvSpPr txBox="1"/>
          <p:nvPr/>
        </p:nvSpPr>
        <p:spPr>
          <a:xfrm>
            <a:off x="730152" y="4689594"/>
            <a:ext cx="11051031" cy="1028204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defTabSz="685800"/>
            <a:r>
              <a:rPr lang="pt-BR" sz="1650" dirty="0">
                <a:solidFill>
                  <a:srgbClr val="FFC000"/>
                </a:solidFill>
                <a:latin typeface="Calibri"/>
              </a:rPr>
              <a:t>    BBM SETOR VIARIO</a:t>
            </a:r>
            <a:endParaRPr lang="pt-BR" sz="1650" spc="150" dirty="0">
              <a:solidFill>
                <a:srgbClr val="FFC000"/>
              </a:solidFill>
              <a:latin typeface="Calibri"/>
            </a:endParaRPr>
          </a:p>
          <a:p>
            <a:pPr defTabSz="685800"/>
            <a:r>
              <a:rPr lang="pt-BR" sz="4500" b="1" spc="-75" dirty="0">
                <a:solidFill>
                  <a:srgbClr val="FFC000"/>
                </a:solidFill>
                <a:latin typeface="Calibri"/>
              </a:rPr>
              <a:t>TOMBAMENTO/CAPOTAMENTO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33851A-8757-6170-2113-0BCF3BE9C7C1}"/>
              </a:ext>
            </a:extLst>
          </p:cNvPr>
          <p:cNvSpPr txBox="1"/>
          <p:nvPr/>
        </p:nvSpPr>
        <p:spPr>
          <a:xfrm>
            <a:off x="5615609" y="5929737"/>
            <a:ext cx="619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MODULO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55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TOMBAMENTO/CAPOTAMENTO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4397128" y="1458227"/>
            <a:ext cx="3094037" cy="544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tombamento de caminhão é um dos acidentes de trânsito que mais preocupam gestores de frota de todos os segmentos, principalmente os que trabalham com transporte de </a:t>
            </a:r>
            <a:r>
              <a:rPr lang="pt-BR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cargas de maior risco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como madeira, combustíveis e minério, por exemplo.</a:t>
            </a:r>
            <a:endParaRPr lang="pt-BR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9C680F3-8EE9-6CEC-ABD6-2DE46FD2DB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402" b="61563"/>
          <a:stretch/>
        </p:blipFill>
        <p:spPr>
          <a:xfrm>
            <a:off x="7859363" y="1458227"/>
            <a:ext cx="3276600" cy="156375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920C76-78C8-079C-2AF9-3CBB89A3FC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433" b="9957"/>
          <a:stretch/>
        </p:blipFill>
        <p:spPr>
          <a:xfrm>
            <a:off x="7859363" y="3167514"/>
            <a:ext cx="3276600" cy="189506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A073AE0-B8B5-CE96-3C11-513A4349A9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201" b="19114"/>
          <a:stretch/>
        </p:blipFill>
        <p:spPr>
          <a:xfrm>
            <a:off x="8226075" y="5208104"/>
            <a:ext cx="2543175" cy="12004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BC6FD2B-FF3E-49AD-27E1-62BA74E94661}"/>
              </a:ext>
            </a:extLst>
          </p:cNvPr>
          <p:cNvSpPr txBox="1"/>
          <p:nvPr/>
        </p:nvSpPr>
        <p:spPr>
          <a:xfrm>
            <a:off x="865801" y="1623389"/>
            <a:ext cx="3055325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tombamento ocorre pelos seguintes fatores:</a:t>
            </a:r>
          </a:p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Excessos de velocidade.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Excesso de jornada.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Falha na distribuição da carga e má amarração.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Manobra brusca.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Falha mecânica.</a:t>
            </a:r>
          </a:p>
        </p:txBody>
      </p:sp>
    </p:spTree>
    <p:extLst>
      <p:ext uri="{BB962C8B-B14F-4D97-AF65-F5344CB8AC3E}">
        <p14:creationId xmlns:p14="http://schemas.microsoft.com/office/powerpoint/2010/main" val="9059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EXCESSO DE VELOCIDADE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A8F6EF-7796-153D-3317-BC98EF8AAB15}"/>
              </a:ext>
            </a:extLst>
          </p:cNvPr>
          <p:cNvSpPr txBox="1"/>
          <p:nvPr/>
        </p:nvSpPr>
        <p:spPr>
          <a:xfrm>
            <a:off x="3979192" y="1016765"/>
            <a:ext cx="8232163" cy="619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sz="1400" b="0" i="0" dirty="0">
                <a:effectLst/>
                <a:latin typeface="Arial" panose="020B0604020202020204" pitchFamily="34" charset="0"/>
              </a:rPr>
              <a:t>Uma das principais causas de tombamento de caminhão, sem dúvida, é o excesso de velocidade. Muitas dessas ocorrências em estradas estão relacionadas a esse fator. Por isso, é por ele que vamos iniciar!</a:t>
            </a:r>
          </a:p>
          <a:p>
            <a:pPr algn="just" fontAlgn="base">
              <a:lnSpc>
                <a:spcPct val="150000"/>
              </a:lnSpc>
            </a:pPr>
            <a:endParaRPr lang="pt-BR" sz="1400" b="0" i="0" dirty="0">
              <a:effectLst/>
              <a:latin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1400" b="0" i="0" dirty="0">
                <a:effectLst/>
                <a:latin typeface="Arial" panose="020B0604020202020204" pitchFamily="34" charset="0"/>
              </a:rPr>
              <a:t>Na prática, o que acontece é que o caminhão, devido ao seu peso e tamanho, apresenta um comportamento bastante específico em curvas, especialmente quando se trata de um veículo articulado e/ou que possui uma carroceria mais elevada. Essas características, por si só, já tornam a condução mais difícil em curvas, exigindo do motorista muita cautela.</a:t>
            </a:r>
          </a:p>
          <a:p>
            <a:pPr algn="just" fontAlgn="base">
              <a:lnSpc>
                <a:spcPct val="150000"/>
              </a:lnSpc>
            </a:pPr>
            <a:r>
              <a:rPr lang="pt-BR" sz="1400" b="0" i="0" dirty="0">
                <a:effectLst/>
                <a:latin typeface="Arial" panose="020B0604020202020204" pitchFamily="34" charset="0"/>
              </a:rPr>
              <a:t>No entanto, quando em alta velocidade, a situação fica ainda mais complicada. Ao entrar em uma curva muito rápido com o caminhão, o natural é que o seu peso se desloque para fora da curva, puxando o pesado. Em curvas muito acentuadas, o veículo pode não suportar a variação de peso e tombar.</a:t>
            </a:r>
          </a:p>
          <a:p>
            <a:pPr algn="just" fontAlgn="base">
              <a:lnSpc>
                <a:spcPct val="150000"/>
              </a:lnSpc>
            </a:pPr>
            <a:endParaRPr lang="pt-BR" sz="1400" b="0" i="0" dirty="0">
              <a:effectLst/>
              <a:latin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1400" b="0" i="0" dirty="0">
                <a:effectLst/>
                <a:latin typeface="Arial" panose="020B0604020202020204" pitchFamily="34" charset="0"/>
              </a:rPr>
              <a:t>A dica para evitar esse incidente é simples: reduza a velocidade antes de fazer curvas. Além disso, considerando o peso e altura da carga, é necessário entrar ainda mais devagar, já que o comportamento do caminhão, nessas condições, pode ser ainda mais anormal</a:t>
            </a:r>
          </a:p>
          <a:p>
            <a:pPr algn="just">
              <a:lnSpc>
                <a:spcPct val="150000"/>
              </a:lnSpc>
            </a:pPr>
            <a:endParaRPr lang="pt-BR" sz="1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C6FD2B-FF3E-49AD-27E1-62BA74E94661}"/>
              </a:ext>
            </a:extLst>
          </p:cNvPr>
          <p:cNvSpPr txBox="1"/>
          <p:nvPr/>
        </p:nvSpPr>
        <p:spPr>
          <a:xfrm>
            <a:off x="865801" y="1623389"/>
            <a:ext cx="3055325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Excesso de velocidade nas curvas acentuadas.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97F1BB8-B46D-61CF-5A18-2C645045A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0926" y="4515929"/>
            <a:ext cx="1801391" cy="180139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2BB73D-15A3-6156-49A7-2728869FC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00" y="1151084"/>
            <a:ext cx="812879" cy="8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EXCESSO DE JORNADA MOTORISTAS AUTONOMOS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C6FD2B-FF3E-49AD-27E1-62BA74E94661}"/>
              </a:ext>
            </a:extLst>
          </p:cNvPr>
          <p:cNvSpPr txBox="1"/>
          <p:nvPr/>
        </p:nvSpPr>
        <p:spPr>
          <a:xfrm>
            <a:off x="865801" y="1623389"/>
            <a:ext cx="3055325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Excesso de jornada afeta as condições fisiológicas.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2EBB19-9C79-8027-92E9-C094E37CAD86}"/>
              </a:ext>
            </a:extLst>
          </p:cNvPr>
          <p:cNvSpPr txBox="1"/>
          <p:nvPr/>
        </p:nvSpPr>
        <p:spPr>
          <a:xfrm>
            <a:off x="4064649" y="2085053"/>
            <a:ext cx="8127351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0" i="0" dirty="0">
                <a:effectLst/>
              </a:rPr>
              <a:t>A Lei nº 13.103/2015, conhecida como “Lei do Motorista” ou “Lei dos Caminhoneiros”, é a principal fonte de informações que dispõe sobre os deveres e as obrigações dos motoristas autônomos, caminhoneiros e demais profissionais da área. Essa nova lei alterou diversos dispositivos da Consolidação das Leis Trabalhistas – CLT, do Código de Trânsito Brasileiro e da norma que tratava anteriormente do assunto, a Lei nº 12.619/12.</a:t>
            </a:r>
          </a:p>
          <a:p>
            <a:pPr algn="just">
              <a:lnSpc>
                <a:spcPct val="150000"/>
              </a:lnSpc>
            </a:pPr>
            <a:r>
              <a:rPr lang="pt-BR" b="0" i="0" dirty="0">
                <a:effectLst/>
              </a:rPr>
              <a:t>Publicada no ano de 2015, ela foi editada com o intuito de melhorar as condições de trabalho para os profissionais e aumentar a segurança nas estradas. Para alcançar esse objetivo, ela trouxe mudanças na jornada de trabalho, no tempo de direção, descanso e diversas outras disposições.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399182-3115-097B-A0EC-9B08F6EEDE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48" r="1722" b="26858"/>
          <a:stretch/>
        </p:blipFill>
        <p:spPr>
          <a:xfrm>
            <a:off x="1273654" y="3234287"/>
            <a:ext cx="2239618" cy="14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0224"/>
            <a:ext cx="12192001" cy="689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A49B214-7182-6B07-9CB5-A085B7D5BD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17" y="-107654"/>
            <a:ext cx="9275296" cy="681988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sp>
        <p:nvSpPr>
          <p:cNvPr id="7" name="Paralelogramo 6">
            <a:extLst>
              <a:ext uri="{FF2B5EF4-FFF2-40B4-BE49-F238E27FC236}">
                <a16:creationId xmlns:a16="http://schemas.microsoft.com/office/drawing/2014/main" id="{767A345A-42F5-6BD0-55CC-0D3D5886D404}"/>
              </a:ext>
            </a:extLst>
          </p:cNvPr>
          <p:cNvSpPr/>
          <p:nvPr/>
        </p:nvSpPr>
        <p:spPr>
          <a:xfrm>
            <a:off x="7662274" y="-107655"/>
            <a:ext cx="4286688" cy="6726897"/>
          </a:xfrm>
          <a:prstGeom prst="parallelogram">
            <a:avLst>
              <a:gd name="adj" fmla="val 17635"/>
            </a:avLst>
          </a:prstGeom>
          <a:gradFill>
            <a:gsLst>
              <a:gs pos="0">
                <a:schemeClr val="tx2">
                  <a:lumMod val="50000"/>
                  <a:alpha val="0"/>
                </a:schemeClr>
              </a:gs>
              <a:gs pos="59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914C64-FC30-EED3-6525-2C5EC2F54DB1}"/>
              </a:ext>
            </a:extLst>
          </p:cNvPr>
          <p:cNvSpPr txBox="1"/>
          <p:nvPr/>
        </p:nvSpPr>
        <p:spPr>
          <a:xfrm>
            <a:off x="8607447" y="291569"/>
            <a:ext cx="3272247" cy="389568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defTabSz="685800"/>
            <a:r>
              <a:rPr lang="pt-BR" sz="2000" b="1" dirty="0">
                <a:solidFill>
                  <a:srgbClr val="FFC000"/>
                </a:solidFill>
                <a:latin typeface="Calibri"/>
              </a:rPr>
              <a:t>     RESUMO DO MATERIAL </a:t>
            </a:r>
            <a:endParaRPr lang="pt-BR" sz="54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A6C54C-1C0C-8CF1-0F40-F447306CDC65}"/>
              </a:ext>
            </a:extLst>
          </p:cNvPr>
          <p:cNvSpPr txBox="1"/>
          <p:nvPr/>
        </p:nvSpPr>
        <p:spPr>
          <a:xfrm>
            <a:off x="7923048" y="1433191"/>
            <a:ext cx="4193248" cy="335707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1650" dirty="0">
                <a:solidFill>
                  <a:srgbClr val="FFC000"/>
                </a:solidFill>
                <a:latin typeface="Calibri"/>
              </a:rPr>
              <a:t>ESTATISTICAS DE ACIDENTES</a:t>
            </a:r>
            <a:endParaRPr lang="pt-BR" sz="45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EEA0C56-DD32-37CE-D053-A31CFA322B47}"/>
              </a:ext>
            </a:extLst>
          </p:cNvPr>
          <p:cNvSpPr txBox="1"/>
          <p:nvPr/>
        </p:nvSpPr>
        <p:spPr>
          <a:xfrm>
            <a:off x="7856354" y="1847703"/>
            <a:ext cx="3793628" cy="335707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1650" dirty="0">
                <a:solidFill>
                  <a:srgbClr val="FFC000"/>
                </a:solidFill>
                <a:latin typeface="Calibri"/>
              </a:rPr>
              <a:t>TIPO DE ACIDENTES</a:t>
            </a:r>
            <a:endParaRPr lang="pt-BR" sz="45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563B999-0A59-A8D3-5935-0829D93E9973}"/>
              </a:ext>
            </a:extLst>
          </p:cNvPr>
          <p:cNvSpPr txBox="1"/>
          <p:nvPr/>
        </p:nvSpPr>
        <p:spPr>
          <a:xfrm>
            <a:off x="7716433" y="2271258"/>
            <a:ext cx="4338546" cy="335707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1650" dirty="0">
                <a:solidFill>
                  <a:srgbClr val="FFC000"/>
                </a:solidFill>
                <a:latin typeface="Calibri"/>
              </a:rPr>
              <a:t> GRUPO DE CAUSAS DOS ACIDENTES</a:t>
            </a:r>
            <a:endParaRPr lang="pt-BR" sz="45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579A80-B58A-0683-BC5D-CE6BC632D49C}"/>
              </a:ext>
            </a:extLst>
          </p:cNvPr>
          <p:cNvSpPr txBox="1"/>
          <p:nvPr/>
        </p:nvSpPr>
        <p:spPr>
          <a:xfrm>
            <a:off x="7712948" y="2739706"/>
            <a:ext cx="3272247" cy="335707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1650" dirty="0">
                <a:solidFill>
                  <a:srgbClr val="FFC000"/>
                </a:solidFill>
                <a:latin typeface="Calibri"/>
              </a:rPr>
              <a:t>COMO EVITAR OS ACIDENTES</a:t>
            </a:r>
            <a:endParaRPr lang="pt-BR" sz="4500" b="1" spc="-75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64EA7B-95D5-2F93-A9D9-695DACCD4F7E}"/>
              </a:ext>
            </a:extLst>
          </p:cNvPr>
          <p:cNvSpPr txBox="1"/>
          <p:nvPr/>
        </p:nvSpPr>
        <p:spPr>
          <a:xfrm>
            <a:off x="7662274" y="3208154"/>
            <a:ext cx="3937034" cy="335707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marL="285750" indent="-285750" defTabSz="685800">
              <a:buFont typeface="Wingdings" panose="05000000000000000000" pitchFamily="2" charset="2"/>
              <a:buChar char="ü"/>
            </a:pPr>
            <a:r>
              <a:rPr lang="pt-BR" sz="1650" dirty="0">
                <a:solidFill>
                  <a:srgbClr val="FFC000"/>
                </a:solidFill>
                <a:latin typeface="Calibri"/>
              </a:rPr>
              <a:t>MANUAL DO MOTORISTA</a:t>
            </a:r>
            <a:endParaRPr lang="pt-BR" sz="4500" b="1" spc="-75" dirty="0">
              <a:solidFill>
                <a:srgbClr val="FFC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2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5" grpId="0"/>
      <p:bldP spid="16" grpId="0"/>
      <p:bldP spid="17" grpId="0"/>
      <p:bldP spid="18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DISTRIBUIÇÃO DE CARGA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C6FD2B-FF3E-49AD-27E1-62BA74E94661}"/>
              </a:ext>
            </a:extLst>
          </p:cNvPr>
          <p:cNvSpPr txBox="1"/>
          <p:nvPr/>
        </p:nvSpPr>
        <p:spPr>
          <a:xfrm>
            <a:off x="865801" y="1623389"/>
            <a:ext cx="3055325" cy="156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Falha na distribuição da carga e má amarração.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62DFFD-79F3-495D-7398-314CEA9F0D12}"/>
              </a:ext>
            </a:extLst>
          </p:cNvPr>
          <p:cNvSpPr txBox="1"/>
          <p:nvPr/>
        </p:nvSpPr>
        <p:spPr>
          <a:xfrm>
            <a:off x="4064649" y="2273470"/>
            <a:ext cx="8006876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transporte de qualquer carga representa riscos, por ser atividade perigosa, onde o próprio perigo é o do transporte de cargas. O risco decorrente dessa atividade perigosa de modo geral pode ser representada pela queda da própria carga ou do veículo transportador, atingindo a carga, o veículo, pessoas, o patrimônio dessas, enfim, causando uma série de transtornos, como por exemplo a interdição de pistas pelo tombamento de veículos ou o deslocamento de passarelas sobre rodovias, em função do excesso de altura da carga. A movimentação de cargas também é diversificada, podendo ser manual, através de equipamentos ou sistemas, como esteiras, ou formas distintas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E0D308-BED4-1CC9-0E27-C91DF9AC32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413" t="27042" r="25218" b="47631"/>
          <a:stretch/>
        </p:blipFill>
        <p:spPr>
          <a:xfrm>
            <a:off x="605830" y="3930233"/>
            <a:ext cx="3458818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0224"/>
            <a:ext cx="12192001" cy="6892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4"/>
          <p:cNvCxnSpPr/>
          <p:nvPr/>
        </p:nvCxnSpPr>
        <p:spPr>
          <a:xfrm>
            <a:off x="4015651" y="5800575"/>
            <a:ext cx="4160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A49B214-7182-6B07-9CB5-A085B7D5BD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98" y="-180224"/>
            <a:ext cx="9275296" cy="696565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sp>
        <p:nvSpPr>
          <p:cNvPr id="7" name="Paralelogramo 6">
            <a:extLst>
              <a:ext uri="{FF2B5EF4-FFF2-40B4-BE49-F238E27FC236}">
                <a16:creationId xmlns:a16="http://schemas.microsoft.com/office/drawing/2014/main" id="{767A345A-42F5-6BD0-55CC-0D3D5886D404}"/>
              </a:ext>
            </a:extLst>
          </p:cNvPr>
          <p:cNvSpPr/>
          <p:nvPr/>
        </p:nvSpPr>
        <p:spPr>
          <a:xfrm>
            <a:off x="17306" y="-14670"/>
            <a:ext cx="4286688" cy="6726897"/>
          </a:xfrm>
          <a:prstGeom prst="parallelogram">
            <a:avLst>
              <a:gd name="adj" fmla="val 17635"/>
            </a:avLst>
          </a:prstGeom>
          <a:gradFill>
            <a:gsLst>
              <a:gs pos="0">
                <a:schemeClr val="tx2">
                  <a:lumMod val="50000"/>
                  <a:alpha val="0"/>
                </a:schemeClr>
              </a:gs>
              <a:gs pos="59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914C64-FC30-EED3-6525-2C5EC2F54DB1}"/>
              </a:ext>
            </a:extLst>
          </p:cNvPr>
          <p:cNvSpPr txBox="1"/>
          <p:nvPr/>
        </p:nvSpPr>
        <p:spPr>
          <a:xfrm>
            <a:off x="730152" y="4689594"/>
            <a:ext cx="11051031" cy="1028204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defTabSz="685800"/>
            <a:r>
              <a:rPr lang="pt-BR" sz="1650" dirty="0">
                <a:solidFill>
                  <a:srgbClr val="FFC000"/>
                </a:solidFill>
                <a:latin typeface="Calibri"/>
              </a:rPr>
              <a:t>    BBM SETOR VIARIO</a:t>
            </a:r>
            <a:endParaRPr lang="pt-BR" sz="1650" spc="150" dirty="0">
              <a:solidFill>
                <a:srgbClr val="FFC000"/>
              </a:solidFill>
              <a:latin typeface="Calibri"/>
            </a:endParaRPr>
          </a:p>
          <a:p>
            <a:pPr defTabSz="685800"/>
            <a:r>
              <a:rPr lang="pt-BR" sz="4500" b="1" spc="-75" dirty="0">
                <a:solidFill>
                  <a:srgbClr val="FFC000"/>
                </a:solidFill>
                <a:latin typeface="Calibri"/>
              </a:rPr>
              <a:t>DIRETRIZES DA BBM LOGISTICA </a:t>
            </a:r>
          </a:p>
        </p:txBody>
      </p:sp>
    </p:spTree>
    <p:extLst>
      <p:ext uri="{BB962C8B-B14F-4D97-AF65-F5344CB8AC3E}">
        <p14:creationId xmlns:p14="http://schemas.microsoft.com/office/powerpoint/2010/main" val="30508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REGRAS BBM LOGISTICA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C8ABF3B-7FA8-3C83-7422-9B2596060A26}"/>
              </a:ext>
            </a:extLst>
          </p:cNvPr>
          <p:cNvSpPr/>
          <p:nvPr/>
        </p:nvSpPr>
        <p:spPr>
          <a:xfrm>
            <a:off x="3989573" y="1005424"/>
            <a:ext cx="8022455" cy="628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Prezados MOTORISTAS, informamos que a partir do dia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será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PROIBIDO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acesso às dependências das unidades do Grupo BBM e a realização de viagens com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ACOMPANHANTES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(ajudantes, familiares e afins). Para motoristas das Operações de Coleta e Entrega, somente ajudantes liberados na Gerenciadora de Risco.</a:t>
            </a:r>
          </a:p>
          <a:p>
            <a:pPr algn="just"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Reiteramos ainda que  de acordo com o item 6.1.7.1, da PL-SPT-001 (Política de Segurança Patrimonial),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SERÁ PERMITIDO 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acesso e a circulação de motoristas nas Portarias, Terminal de carga e pátio, usando BONÉ, BERMUDA (que não faça parte do uniforme), CHINELO, BLUSA REGATA ou de AGREMIAÇÃO ESPORTIVA ou sem CAMISA.</a:t>
            </a:r>
          </a:p>
          <a:p>
            <a:pPr algn="just"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uso deste tipo de vestimenta fica autorizado apenas nos ambientes de descanso do motorista, ou dentro da cabine de seus respectivos veículos, </a:t>
            </a: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EXCETO</a:t>
            </a:r>
            <a:r>
              <a:rPr lang="pt-BR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nas áreas e ambientes compartilhados (Refeitórios, Áreas administrativas, Portarias etc.).</a:t>
            </a:r>
          </a:p>
          <a:p>
            <a:pPr algn="just">
              <a:lnSpc>
                <a:spcPct val="150000"/>
              </a:lnSpc>
            </a:pPr>
            <a:r>
              <a:rPr lang="pt-BR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Agradecemos sua atenção e colaboração.</a:t>
            </a:r>
            <a:endParaRPr lang="pt-BR" b="1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D48306F-BC01-EE36-E062-417468325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04" y="4682432"/>
            <a:ext cx="2117807" cy="1688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 descr="Desenho de placa de sinalização&#10;&#10;Descrição gerada automaticamente com confiança baixa">
            <a:extLst>
              <a:ext uri="{FF2B5EF4-FFF2-40B4-BE49-F238E27FC236}">
                <a16:creationId xmlns:a16="http://schemas.microsoft.com/office/drawing/2014/main" id="{8CF5761B-7C43-9CA5-D481-7D47682DB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2" y="3691802"/>
            <a:ext cx="2791467" cy="76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m 16" descr="Placa branca com letras pretas&#10;&#10;Descrição gerada automaticamente">
            <a:extLst>
              <a:ext uri="{FF2B5EF4-FFF2-40B4-BE49-F238E27FC236}">
                <a16:creationId xmlns:a16="http://schemas.microsoft.com/office/drawing/2014/main" id="{AF9CC6D2-E403-946D-5FB7-0C0342BF1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55" y="1511573"/>
            <a:ext cx="2254704" cy="1663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80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ITENS OBRIGATORIOS ANTES DA VIAGEM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2D19FA1D-AD74-81C9-A4BC-7C8DFC66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18" y="1871992"/>
            <a:ext cx="2938463" cy="324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030288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Antes de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iniciar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viagem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marL="171450" indent="-171450" defTabSz="1030288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Realizar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 o check list via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totuvs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171450" indent="-171450" defTabSz="1030288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Receber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 o briefing de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segurança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171450" indent="-171450" defTabSz="1030288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Receber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 o manual do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motorista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171450" indent="-171450" defTabSz="1030288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Obter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 a nota minima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na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avaliação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teorica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171450" indent="-171450" defTabSz="1030288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Conhecer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os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 10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mandamentos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 do </a:t>
            </a:r>
            <a:r>
              <a:rPr lang="en-US" altLang="pt-BR" sz="1600" b="1" dirty="0" err="1">
                <a:solidFill>
                  <a:schemeClr val="bg1"/>
                </a:solidFill>
                <a:latin typeface="Calibri" pitchFamily="34" charset="0"/>
              </a:rPr>
              <a:t>motorista</a:t>
            </a:r>
            <a:r>
              <a:rPr lang="en-US" altLang="pt-BR" sz="16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171450" indent="-171450" defTabSz="1030288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pt-B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071A041-BF14-E9A6-71ED-79DB63E62BBD}"/>
              </a:ext>
            </a:extLst>
          </p:cNvPr>
          <p:cNvSpPr txBox="1"/>
          <p:nvPr/>
        </p:nvSpPr>
        <p:spPr>
          <a:xfrm>
            <a:off x="4140081" y="1546783"/>
            <a:ext cx="783296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DIREÇÃO DEFENSIVA DEFINIÇÃO:</a:t>
            </a:r>
            <a:br>
              <a:rPr lang="pt-BR" dirty="0"/>
            </a:br>
            <a:r>
              <a:rPr lang="pt-BR" sz="2000" dirty="0"/>
              <a:t>É dirigir de modo a evitar acidentes de trânsito apesar das ações incorretas dos outros condutores e das condições adversas.</a:t>
            </a:r>
          </a:p>
          <a:p>
            <a:r>
              <a:rPr lang="pt-BR" sz="2000" b="1" dirty="0"/>
              <a:t>OS DEZ MANDAMENTOS DO MOTORISTA DEFENSIVO.</a:t>
            </a:r>
            <a:endParaRPr lang="pt-BR" sz="2000" dirty="0"/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Conheça as leis de Trânsito;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Use sempre o cinto de segurança;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Conheça detalhadamente o veículo;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Mantenha seu veículo sempre em boas condições de funcionamento;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Faça a previsão da possibilidade de acidentes e seja capaz de evita-los;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Tome decisões corretas com rapidez, nas situações de perigo;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Não aceite desafios e provocações;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Não dirija cansado, sob efeito de álcool e drogas;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Veja e seja visto;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Não abuse da autoconfiança.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5275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DESVIOS DE SEGURANÇA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094BC80-73BE-C585-857C-23798F737D57}"/>
              </a:ext>
            </a:extLst>
          </p:cNvPr>
          <p:cNvSpPr/>
          <p:nvPr/>
        </p:nvSpPr>
        <p:spPr>
          <a:xfrm>
            <a:off x="4192037" y="1299491"/>
            <a:ext cx="77879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b="1" dirty="0"/>
              <a:t>Telemetria</a:t>
            </a:r>
            <a:r>
              <a:rPr lang="pt-BR" sz="2400" dirty="0"/>
              <a:t> </a:t>
            </a:r>
            <a:r>
              <a:rPr lang="pt-BR" sz="2000" dirty="0"/>
              <a:t>é um sistema tecnológico de monitoramento utilizado para comandar, medir ou rastrear através de equipamentos de comunicação, podendo ser via sinais de rádio ou satélite.</a:t>
            </a:r>
          </a:p>
          <a:p>
            <a:pPr marL="0" indent="0">
              <a:buNone/>
            </a:pPr>
            <a:r>
              <a:rPr lang="pt-BR" sz="2000" dirty="0"/>
              <a:t>Através da Telemetria conseguimos extrair relatórios quanto ao desempenho do veículo e condução do motorista</a:t>
            </a:r>
            <a:r>
              <a:rPr lang="pt-BR" sz="2400" dirty="0"/>
              <a:t>.</a:t>
            </a:r>
          </a:p>
          <a:p>
            <a:pPr marL="0" indent="0">
              <a:buNone/>
            </a:pPr>
            <a:r>
              <a:rPr lang="pt-BR" sz="2000" b="1" dirty="0"/>
              <a:t>Principais pontos de acompanhamento:</a:t>
            </a:r>
          </a:p>
          <a:p>
            <a:r>
              <a:rPr lang="pt-BR" sz="2000" b="1" dirty="0"/>
              <a:t>Controle de velocidade </a:t>
            </a:r>
            <a:r>
              <a:rPr lang="pt-BR" sz="2400" b="1" dirty="0">
                <a:highlight>
                  <a:srgbClr val="FFFF00"/>
                </a:highlight>
              </a:rPr>
              <a:t>(90 Km/h em pista seca, </a:t>
            </a:r>
          </a:p>
          <a:p>
            <a:r>
              <a:rPr lang="pt-BR" sz="2400" b="1" dirty="0">
                <a:highlight>
                  <a:srgbClr val="FFFF00"/>
                </a:highlight>
              </a:rPr>
              <a:t>60 Km/h em pista molhada.</a:t>
            </a:r>
          </a:p>
          <a:p>
            <a:r>
              <a:rPr lang="pt-BR" sz="2400" b="1" dirty="0">
                <a:highlight>
                  <a:srgbClr val="FFFF00"/>
                </a:highlight>
              </a:rPr>
              <a:t>Cargas químicas a velocidade passa a ser 80km/h em pista seca, 60 km/h em pista molhada)</a:t>
            </a:r>
            <a:r>
              <a:rPr lang="pt-BR" sz="2000" b="1" dirty="0"/>
              <a:t>;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/>
              <a:t>Aceleração;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/>
              <a:t>Freada brusca;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/>
              <a:t>Tráfego em ponto morto</a:t>
            </a:r>
            <a:r>
              <a:rPr lang="pt-BR" sz="2400" dirty="0"/>
              <a:t>;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19B17DD-C84C-3AB9-A9A7-C039E00DC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9" y="1986272"/>
            <a:ext cx="3348817" cy="2433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49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1FA515D-26F2-7262-FD0A-6829388E1EFF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022F81-233B-93B5-B61D-747A9C1E3022}"/>
              </a:ext>
            </a:extLst>
          </p:cNvPr>
          <p:cNvSpPr txBox="1">
            <a:spLocks/>
          </p:cNvSpPr>
          <p:nvPr/>
        </p:nvSpPr>
        <p:spPr>
          <a:xfrm>
            <a:off x="865802" y="540680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POLITICA DE CONSEQUENCIA 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263B61AB-1098-BC51-3269-618C9F7F561F}"/>
              </a:ext>
            </a:extLst>
          </p:cNvPr>
          <p:cNvSpPr txBox="1"/>
          <p:nvPr/>
        </p:nvSpPr>
        <p:spPr>
          <a:xfrm>
            <a:off x="1592989" y="6408582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[</a:t>
            </a:r>
            <a:r>
              <a:rPr lang="pt-BR" sz="800" b="1" spc="200" dirty="0">
                <a:solidFill>
                  <a:srgbClr val="002060"/>
                </a:solidFill>
                <a:latin typeface="Segoe UI Light" panose="020B0502040204020203" pitchFamily="34" charset="0"/>
              </a:rPr>
              <a:t>FATOR ESTRUTURAL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D49CC8-8121-DBF6-70F8-DD29012F8F6F}"/>
              </a:ext>
            </a:extLst>
          </p:cNvPr>
          <p:cNvSpPr txBox="1"/>
          <p:nvPr/>
        </p:nvSpPr>
        <p:spPr>
          <a:xfrm>
            <a:off x="341784" y="2014510"/>
            <a:ext cx="3656502" cy="282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01345" algn="l"/>
                <a:tab pos="601980" algn="l"/>
              </a:tabLst>
            </a:pPr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Consolidação da Leis do Trabalho - Artigos 130, 474, 482 e 483;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01345" algn="l"/>
                <a:tab pos="601980" algn="l"/>
              </a:tabLst>
            </a:pPr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Código de Trânsito Brasileiro – Lei nº 9.503/97;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01345" algn="l"/>
                <a:tab pos="601980" algn="l"/>
              </a:tabLst>
            </a:pPr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 do Motorista Profissional – Lei nº 13.103/2015;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67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01345" algn="l"/>
                <a:tab pos="601980" algn="l"/>
              </a:tabLst>
            </a:pPr>
            <a:r>
              <a:rPr lang="de-DE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Normas Regulamentadoras – Lei nº 6.514/77.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1FFDF19-F0E1-5222-7B10-49E274F1B420}"/>
              </a:ext>
            </a:extLst>
          </p:cNvPr>
          <p:cNvSpPr txBox="1"/>
          <p:nvPr/>
        </p:nvSpPr>
        <p:spPr>
          <a:xfrm>
            <a:off x="341784" y="5963131"/>
            <a:ext cx="11888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pt-BR" sz="1800" b="1" i="0" u="none" strike="noStrike" baseline="0">
                <a:latin typeface="Calibri" panose="020F0502020204030204" pitchFamily="34" charset="0"/>
              </a:rPr>
              <a:t>1ª vez: bloqueio + reciclagem	2ª vez: bloqueio 3 dias	3ª vez: bloqueio 5 dias	4ª vez: término contrato	</a:t>
            </a:r>
            <a:endParaRPr lang="pt-PT" sz="2400" b="1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CB7E66-CB4B-9781-A2D6-E19B5007CCE8}"/>
              </a:ext>
            </a:extLst>
          </p:cNvPr>
          <p:cNvSpPr txBox="1"/>
          <p:nvPr/>
        </p:nvSpPr>
        <p:spPr>
          <a:xfrm>
            <a:off x="3921127" y="1511573"/>
            <a:ext cx="8111847" cy="417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REGRAS DE OURO: regras que salvam vidas. São princípios invioláveis a serem cumpridos por todos os trabalhadores da empresa e pelos nossos agregados e contratados. Em caso de descumprimento o trabalhador, agregado ou contratado será descontinuado da operação. Seguem as 5 regras inegociáveis na BBM:</a:t>
            </a:r>
          </a:p>
          <a:p>
            <a:pPr indent="457200" algn="just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1ª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regra - Só operar máquinas, equipamentos ou veículos se estiver habilitado,          	autorizado e apto para tal.</a:t>
            </a:r>
          </a:p>
          <a:p>
            <a:pPr marL="457200" marR="87630" algn="just">
              <a:spcBef>
                <a:spcPts val="400"/>
              </a:spcBef>
              <a:spcAft>
                <a:spcPts val="0"/>
              </a:spcAft>
              <a:tabLst>
                <a:tab pos="601980" algn="l"/>
              </a:tabLs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2ª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regra - Somente utilizar celular e/ou outros dispositivos eletrônicos em locais permitidos e nunca quando estiver dirigindo.</a:t>
            </a:r>
          </a:p>
          <a:p>
            <a:pPr marL="457200" marR="87630" algn="just">
              <a:spcBef>
                <a:spcPts val="400"/>
              </a:spcBef>
              <a:spcAft>
                <a:spcPts val="0"/>
              </a:spcAft>
              <a:tabLst>
                <a:tab pos="601980" algn="l"/>
              </a:tabLs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3ª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regra –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Proibido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realizar suas atividades sob a influência de álcool ou substâncias proibidas.</a:t>
            </a:r>
          </a:p>
          <a:p>
            <a:pPr marL="457200" marR="87630" algn="just">
              <a:spcBef>
                <a:spcPts val="400"/>
              </a:spcBef>
              <a:spcAft>
                <a:spcPts val="0"/>
              </a:spcAft>
              <a:tabLst>
                <a:tab pos="601980" algn="l"/>
              </a:tabLs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4ª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regra – Utilizar corretamente o cinto de segurança na operação de máquinas, equipamentos ou veículos.</a:t>
            </a:r>
          </a:p>
          <a:p>
            <a:pPr marL="457200" marR="87630" algn="just">
              <a:spcBef>
                <a:spcPts val="400"/>
              </a:spcBef>
              <a:spcAft>
                <a:spcPts val="0"/>
              </a:spcAft>
              <a:tabLst>
                <a:tab pos="601980" algn="l"/>
              </a:tabLs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5ª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regra – 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Proibido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desativar ou manipular dispositivos de segurança de máquinas, equipamentos ou veículos.</a:t>
            </a:r>
          </a:p>
        </p:txBody>
      </p:sp>
    </p:spTree>
    <p:extLst>
      <p:ext uri="{BB962C8B-B14F-4D97-AF65-F5344CB8AC3E}">
        <p14:creationId xmlns:p14="http://schemas.microsoft.com/office/powerpoint/2010/main" val="23737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92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4"/>
          <p:cNvCxnSpPr/>
          <p:nvPr/>
        </p:nvCxnSpPr>
        <p:spPr>
          <a:xfrm>
            <a:off x="4015651" y="5800575"/>
            <a:ext cx="4160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F02B1A52-1044-49AB-8A50-1FD02AFE3623}"/>
              </a:ext>
            </a:extLst>
          </p:cNvPr>
          <p:cNvSpPr/>
          <p:nvPr/>
        </p:nvSpPr>
        <p:spPr>
          <a:xfrm>
            <a:off x="6153541" y="5108423"/>
            <a:ext cx="184730" cy="88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243A79-E212-4ED2-A767-AF2567F92A56}"/>
              </a:ext>
            </a:extLst>
          </p:cNvPr>
          <p:cNvSpPr txBox="1"/>
          <p:nvPr/>
        </p:nvSpPr>
        <p:spPr>
          <a:xfrm>
            <a:off x="5353267" y="5254444"/>
            <a:ext cx="239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OBRIGADO...</a:t>
            </a:r>
          </a:p>
        </p:txBody>
      </p:sp>
    </p:spTree>
    <p:extLst>
      <p:ext uri="{BB962C8B-B14F-4D97-AF65-F5344CB8AC3E}">
        <p14:creationId xmlns:p14="http://schemas.microsoft.com/office/powerpoint/2010/main" val="247502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EDB5BC1-DC5D-9CF7-6290-C00FEB02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518" y="0"/>
            <a:ext cx="6869478" cy="696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26">
            <a:extLst>
              <a:ext uri="{FF2B5EF4-FFF2-40B4-BE49-F238E27FC236}">
                <a16:creationId xmlns:a16="http://schemas.microsoft.com/office/drawing/2014/main" id="{204FDB76-6409-191E-B82E-FBA8888BB9E5}"/>
              </a:ext>
            </a:extLst>
          </p:cNvPr>
          <p:cNvSpPr txBox="1"/>
          <p:nvPr/>
        </p:nvSpPr>
        <p:spPr>
          <a:xfrm>
            <a:off x="620859" y="2643790"/>
            <a:ext cx="404055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31626">
              <a:defRPr/>
            </a:pPr>
            <a:r>
              <a:rPr lang="en-US" b="1" dirty="0">
                <a:cs typeface="Arial" pitchFamily="34" charset="0"/>
              </a:rPr>
              <a:t>BRASIL</a:t>
            </a:r>
          </a:p>
          <a:p>
            <a:pPr defTabSz="1031626">
              <a:defRPr/>
            </a:pPr>
            <a:endParaRPr lang="en-US" dirty="0">
              <a:cs typeface="Arial" pitchFamily="34" charset="0"/>
            </a:endParaRPr>
          </a:p>
          <a:p>
            <a:pPr defTabSz="1031626">
              <a:defRPr/>
            </a:pPr>
            <a:r>
              <a:rPr lang="pt-BR" sz="1400" dirty="0">
                <a:cs typeface="Arial" pitchFamily="34" charset="0"/>
              </a:rPr>
              <a:t>O Brasil registra cerca de 47 mil mortes no trânsito por ano – 400 mil pessoas ficam com algum tipo de sequela. O custo com acidentes é de R$ 56 bilhões, segundo levantamento do Observatório Nacional de Segurança Viária. Com esse dinheiro seria possível construir 28 mil escolas ou 1.800 hospitais. </a:t>
            </a:r>
          </a:p>
          <a:p>
            <a:pPr defTabSz="1031626">
              <a:defRPr/>
            </a:pPr>
            <a:endParaRPr lang="pt-BR" sz="1400" dirty="0">
              <a:cs typeface="Arial" pitchFamily="34" charset="0"/>
            </a:endParaRPr>
          </a:p>
          <a:p>
            <a:pPr defTabSz="1031626">
              <a:defRPr/>
            </a:pPr>
            <a:r>
              <a:rPr lang="pt-BR" sz="1400" dirty="0">
                <a:cs typeface="Arial" pitchFamily="34" charset="0"/>
              </a:rPr>
              <a:t>A região que lidera o ranking de óbitos no trânsito no Brasil, em números absolutos, é a Sudeste, com 16.133 vítimas fatais. Em seguida aparecem, nesta ordem, Nordeste (13.522), Sul (7.653), Centro-Oeste (4.587) e Norte (3.794).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63D434D-0581-3645-E482-2E6C17D894E9}"/>
              </a:ext>
            </a:extLst>
          </p:cNvPr>
          <p:cNvSpPr/>
          <p:nvPr/>
        </p:nvSpPr>
        <p:spPr>
          <a:xfrm>
            <a:off x="0" y="699882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D8DC0E2-0DBF-C18D-B213-CB97C0D8A3C3}"/>
              </a:ext>
            </a:extLst>
          </p:cNvPr>
          <p:cNvSpPr txBox="1">
            <a:spLocks/>
          </p:cNvSpPr>
          <p:nvPr/>
        </p:nvSpPr>
        <p:spPr>
          <a:xfrm>
            <a:off x="1021730" y="699882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DADOS E ESTATÍSTICAS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2B23462-C042-683C-EE31-D0D7DF8B77C1}"/>
              </a:ext>
            </a:extLst>
          </p:cNvPr>
          <p:cNvSpPr txBox="1">
            <a:spLocks/>
          </p:cNvSpPr>
          <p:nvPr/>
        </p:nvSpPr>
        <p:spPr>
          <a:xfrm>
            <a:off x="1021729" y="1052307"/>
            <a:ext cx="6440488" cy="27100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MORTES POR ANO NO BRASIL</a:t>
            </a:r>
          </a:p>
        </p:txBody>
      </p:sp>
      <p:sp>
        <p:nvSpPr>
          <p:cNvPr id="18" name="TextBox 295">
            <a:extLst>
              <a:ext uri="{FF2B5EF4-FFF2-40B4-BE49-F238E27FC236}">
                <a16:creationId xmlns:a16="http://schemas.microsoft.com/office/drawing/2014/main" id="{66F3FB7D-8355-82E8-8F35-BE689B4A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630" y="2576577"/>
            <a:ext cx="321087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03028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t-BR" sz="4100" b="1" kern="0" dirty="0">
                <a:solidFill>
                  <a:srgbClr val="002060"/>
                </a:solidFill>
                <a:latin typeface="Calibri" pitchFamily="34" charset="0"/>
              </a:rPr>
              <a:t>47 MIL/ANO</a:t>
            </a:r>
          </a:p>
          <a:p>
            <a:pPr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1800" b="1" kern="0" dirty="0">
                <a:solidFill>
                  <a:srgbClr val="002060"/>
                </a:solidFill>
                <a:latin typeface="Calibri" pitchFamily="34" charset="0"/>
              </a:rPr>
              <a:t>(1 </a:t>
            </a:r>
            <a:r>
              <a:rPr lang="en-US" altLang="pt-BR" sz="1800" b="1" kern="0" dirty="0" err="1">
                <a:solidFill>
                  <a:srgbClr val="002060"/>
                </a:solidFill>
                <a:latin typeface="Calibri" pitchFamily="34" charset="0"/>
              </a:rPr>
              <a:t>óbito</a:t>
            </a:r>
            <a:r>
              <a:rPr lang="en-US" altLang="pt-BR" sz="1800" b="1" kern="0" dirty="0">
                <a:solidFill>
                  <a:srgbClr val="002060"/>
                </a:solidFill>
                <a:latin typeface="Calibri" pitchFamily="34" charset="0"/>
              </a:rPr>
              <a:t> a </a:t>
            </a:r>
            <a:r>
              <a:rPr lang="en-US" altLang="pt-BR" sz="1800" b="1" kern="0" dirty="0" err="1">
                <a:solidFill>
                  <a:srgbClr val="002060"/>
                </a:solidFill>
                <a:latin typeface="Calibri" pitchFamily="34" charset="0"/>
              </a:rPr>
              <a:t>cada</a:t>
            </a:r>
            <a:r>
              <a:rPr lang="en-US" altLang="pt-BR" sz="1800" b="1" kern="0" dirty="0">
                <a:solidFill>
                  <a:srgbClr val="002060"/>
                </a:solidFill>
                <a:latin typeface="Calibri" pitchFamily="34" charset="0"/>
              </a:rPr>
              <a:t> 12min)</a:t>
            </a:r>
          </a:p>
        </p:txBody>
      </p:sp>
    </p:spTree>
    <p:extLst>
      <p:ext uri="{BB962C8B-B14F-4D97-AF65-F5344CB8AC3E}">
        <p14:creationId xmlns:p14="http://schemas.microsoft.com/office/powerpoint/2010/main" val="906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226">
            <a:extLst>
              <a:ext uri="{FF2B5EF4-FFF2-40B4-BE49-F238E27FC236}">
                <a16:creationId xmlns:a16="http://schemas.microsoft.com/office/drawing/2014/main" id="{FF8E39C4-140C-AC69-DB36-EBFE62F6F300}"/>
              </a:ext>
            </a:extLst>
          </p:cNvPr>
          <p:cNvSpPr txBox="1"/>
          <p:nvPr/>
        </p:nvSpPr>
        <p:spPr>
          <a:xfrm>
            <a:off x="5274306" y="2927164"/>
            <a:ext cx="600329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31626">
              <a:defRPr/>
            </a:pPr>
            <a:r>
              <a:rPr lang="pt-BR" sz="2000" b="1" dirty="0">
                <a:cs typeface="Arial" pitchFamily="34" charset="0"/>
              </a:rPr>
              <a:t>CAMINHÕES ESTÃO ENVOLVIDOS EM 24% DOS ACIDENTES COM MORTE</a:t>
            </a:r>
          </a:p>
          <a:p>
            <a:pPr defTabSz="1031626">
              <a:defRPr/>
            </a:pPr>
            <a:endParaRPr lang="pt-BR" sz="2000" b="1" dirty="0">
              <a:cs typeface="Arial" pitchFamily="34" charset="0"/>
            </a:endParaRPr>
          </a:p>
          <a:p>
            <a:pPr defTabSz="1031626">
              <a:defRPr/>
            </a:pPr>
            <a:r>
              <a:rPr lang="pt-BR" sz="1600" dirty="0">
                <a:cs typeface="Arial" pitchFamily="34" charset="0"/>
              </a:rPr>
              <a:t>De acordo com os dados, do total de </a:t>
            </a:r>
            <a:r>
              <a:rPr lang="pt-BR" sz="1600" b="1" dirty="0">
                <a:cs typeface="Arial" pitchFamily="34" charset="0"/>
              </a:rPr>
              <a:t>10.327</a:t>
            </a:r>
            <a:r>
              <a:rPr lang="pt-BR" sz="1600" dirty="0">
                <a:cs typeface="Arial" pitchFamily="34" charset="0"/>
              </a:rPr>
              <a:t> </a:t>
            </a:r>
            <a:r>
              <a:rPr lang="pt-BR" sz="1600" b="1" dirty="0">
                <a:cs typeface="Arial" pitchFamily="34" charset="0"/>
              </a:rPr>
              <a:t>mortes</a:t>
            </a:r>
            <a:r>
              <a:rPr lang="pt-BR" sz="1600" dirty="0">
                <a:cs typeface="Arial" pitchFamily="34" charset="0"/>
              </a:rPr>
              <a:t> no trânsito, 2.547 tiveram envolvimento de pelo menos um caminhão, o que representa 24% das vítimas fatais. Em 60,6% dos casos, a causa foi colisão frontal ou traseira.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838DF88-4BC3-6253-D4B1-DB4F503675E0}"/>
              </a:ext>
            </a:extLst>
          </p:cNvPr>
          <p:cNvSpPr/>
          <p:nvPr/>
        </p:nvSpPr>
        <p:spPr>
          <a:xfrm>
            <a:off x="0" y="514350"/>
            <a:ext cx="683568" cy="623426"/>
          </a:xfrm>
          <a:prstGeom prst="rect">
            <a:avLst/>
          </a:prstGeom>
          <a:solidFill>
            <a:srgbClr val="3E91C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545A2D-5FA5-644D-AF50-FC3863722C23}"/>
              </a:ext>
            </a:extLst>
          </p:cNvPr>
          <p:cNvSpPr txBox="1">
            <a:spLocks/>
          </p:cNvSpPr>
          <p:nvPr/>
        </p:nvSpPr>
        <p:spPr>
          <a:xfrm>
            <a:off x="769938" y="514352"/>
            <a:ext cx="5638800" cy="354013"/>
          </a:xfrm>
          <a:prstGeom prst="rect">
            <a:avLst/>
          </a:prstGeom>
        </p:spPr>
        <p:txBody>
          <a:bodyPr wrap="none" lIns="0" tIns="0" rIns="0" bIns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Calibri"/>
              </a:rPr>
              <a:t>DADOS E ESTATÍSTICAS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243AEE7-9D1C-0DE3-1E43-2F4E3F86A876}"/>
              </a:ext>
            </a:extLst>
          </p:cNvPr>
          <p:cNvSpPr txBox="1">
            <a:spLocks/>
          </p:cNvSpPr>
          <p:nvPr/>
        </p:nvSpPr>
        <p:spPr>
          <a:xfrm>
            <a:off x="767027" y="936101"/>
            <a:ext cx="6440488" cy="27100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ACIDENTES COM CAMINHÕES</a:t>
            </a:r>
          </a:p>
        </p:txBody>
      </p:sp>
      <p:grpSp>
        <p:nvGrpSpPr>
          <p:cNvPr id="21" name="Grupo 16">
            <a:extLst>
              <a:ext uri="{FF2B5EF4-FFF2-40B4-BE49-F238E27FC236}">
                <a16:creationId xmlns:a16="http://schemas.microsoft.com/office/drawing/2014/main" id="{890FDCC0-6F16-9046-0BA3-A04276671BE4}"/>
              </a:ext>
            </a:extLst>
          </p:cNvPr>
          <p:cNvGrpSpPr/>
          <p:nvPr/>
        </p:nvGrpSpPr>
        <p:grpSpPr>
          <a:xfrm>
            <a:off x="540480" y="1595976"/>
            <a:ext cx="4060825" cy="4351039"/>
            <a:chOff x="396873" y="1738849"/>
            <a:chExt cx="4060825" cy="4351039"/>
          </a:xfrm>
        </p:grpSpPr>
        <p:graphicFrame>
          <p:nvGraphicFramePr>
            <p:cNvPr id="22" name="Chart 50">
              <a:extLst>
                <a:ext uri="{FF2B5EF4-FFF2-40B4-BE49-F238E27FC236}">
                  <a16:creationId xmlns:a16="http://schemas.microsoft.com/office/drawing/2014/main" id="{EF787921-C6CB-6C30-4CCF-F6FB0B5A722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8439704"/>
                </p:ext>
              </p:extLst>
            </p:nvPr>
          </p:nvGraphicFramePr>
          <p:xfrm>
            <a:off x="396873" y="1738849"/>
            <a:ext cx="4060825" cy="4351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3" name="Picture 2" descr="C:\Users\fabio.cassita\Desktop\Treinamento Motorista\truck2.png">
              <a:extLst>
                <a:ext uri="{FF2B5EF4-FFF2-40B4-BE49-F238E27FC236}">
                  <a16:creationId xmlns:a16="http://schemas.microsoft.com/office/drawing/2014/main" id="{B33AA322-DE03-57B4-6135-C1AAF8A71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332" y="3356287"/>
              <a:ext cx="1027906" cy="1116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40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5083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6F6D6E93-2760-D185-36A4-9A48092BA765}"/>
              </a:ext>
            </a:extLst>
          </p:cNvPr>
          <p:cNvSpPr/>
          <p:nvPr/>
        </p:nvSpPr>
        <p:spPr>
          <a:xfrm>
            <a:off x="817888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1A1B767-0E57-A847-008A-C61311CD9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050" y="1724025"/>
            <a:ext cx="297371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dirty="0">
                <a:solidFill>
                  <a:prstClr val="white"/>
                </a:solidFill>
                <a:latin typeface="Calibri" pitchFamily="34" charset="0"/>
              </a:rPr>
              <a:t>CENÁRIO ATUAL</a:t>
            </a:r>
          </a:p>
          <a:p>
            <a:pPr lvl="0"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dirty="0">
                <a:solidFill>
                  <a:prstClr val="white"/>
                </a:solidFill>
                <a:latin typeface="Calibri" pitchFamily="34" charset="0"/>
              </a:rPr>
              <a:t>A insegurança no trânsito é um problema mundial crescente e alarmante. Ainda que muitos países se esforcem para reduzir a quantidade de acidentes, eles são hoje uma das maiores causas de óbitos no mundo, tirando a vida de mais de 1,3 milhão de pessoas por ano, são 3.400 pessoas por dia.</a:t>
            </a:r>
          </a:p>
          <a:p>
            <a:pPr marL="0" marR="0" lvl="0" indent="0" algn="ctr" defTabSz="1030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.</a:t>
            </a:r>
            <a:endParaRPr kumimoji="0" lang="en-US" alt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3DD421E-926D-D6E1-0487-F833A19F5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819" y="1123950"/>
            <a:ext cx="13685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1030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pt-BR" b="1" dirty="0">
                <a:solidFill>
                  <a:prstClr val="white"/>
                </a:solidFill>
                <a:latin typeface="Calibri" pitchFamily="34" charset="0"/>
              </a:rPr>
              <a:t>ACIDENTES</a:t>
            </a:r>
            <a:endParaRPr kumimoji="0" lang="en-US" alt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C1AB4FFA-9B80-E614-70F7-12F0ACBAA21D}"/>
              </a:ext>
            </a:extLst>
          </p:cNvPr>
          <p:cNvCxnSpPr/>
          <p:nvPr/>
        </p:nvCxnSpPr>
        <p:spPr>
          <a:xfrm>
            <a:off x="1636106" y="1520885"/>
            <a:ext cx="1476000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0" name="Rectangle 15">
            <a:extLst>
              <a:ext uri="{FF2B5EF4-FFF2-40B4-BE49-F238E27FC236}">
                <a16:creationId xmlns:a16="http://schemas.microsoft.com/office/drawing/2014/main" id="{05E227DA-0BB3-6D5C-B1ED-C58711372A4A}"/>
              </a:ext>
            </a:extLst>
          </p:cNvPr>
          <p:cNvSpPr/>
          <p:nvPr/>
        </p:nvSpPr>
        <p:spPr>
          <a:xfrm>
            <a:off x="827090" y="6540500"/>
            <a:ext cx="3094037" cy="323850"/>
          </a:xfrm>
          <a:prstGeom prst="rect">
            <a:avLst/>
          </a:prstGeom>
          <a:solidFill>
            <a:srgbClr val="0D577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4150DD9-4F4F-F407-5CAD-E7BECDB68E8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050" y="3656648"/>
            <a:ext cx="2908472" cy="169928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05A431D-9102-BF86-F44D-606740873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0570" y="3697909"/>
            <a:ext cx="4609607" cy="284259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2BA01BE-FA5A-718F-60D1-3256B48DA9EA}"/>
              </a:ext>
            </a:extLst>
          </p:cNvPr>
          <p:cNvSpPr txBox="1"/>
          <p:nvPr/>
        </p:nvSpPr>
        <p:spPr>
          <a:xfrm>
            <a:off x="4533878" y="1492390"/>
            <a:ext cx="7036169" cy="212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As mortes no trânsito no Brasil superou de longe o número de mortes de soldados americanos em 16 anos da Guerra do Vietnã (de 1959 a 1975). Naquela época, foram 58 mil falecimentos em combate contra mais de 80 mil vidas ceifadas no trânsito do Brasil em apenas dois anos.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DBA1B6B-7EFE-90F0-4B7B-C70EF625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26" y="1990722"/>
            <a:ext cx="29384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chemeClr val="bg1"/>
                </a:solidFill>
              </a:rPr>
              <a:t>A maioria dos acidentes com envolvimento de caminhões no período de 2007 a 2018 ocorre em pista simples (66,4%), onde se concentram também 80,2% dos óbitos.</a:t>
            </a:r>
            <a:endParaRPr lang="en-US" altLang="pt-B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2F1418D-4A3E-1763-32A6-379432A0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314" y="1123950"/>
            <a:ext cx="2625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prstClr val="white"/>
                </a:solidFill>
                <a:latin typeface="Calibri" pitchFamily="34" charset="0"/>
              </a:rPr>
              <a:t>ACIDENTES </a:t>
            </a:r>
          </a:p>
          <a:p>
            <a:pPr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prstClr val="white"/>
                </a:solidFill>
                <a:latin typeface="Calibri" pitchFamily="34" charset="0"/>
              </a:rPr>
              <a:t>POR TIPO DE RODOVIA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C5A4094A-0105-60FD-D8A3-00F01229E682}"/>
              </a:ext>
            </a:extLst>
          </p:cNvPr>
          <p:cNvCxnSpPr/>
          <p:nvPr/>
        </p:nvCxnSpPr>
        <p:spPr>
          <a:xfrm>
            <a:off x="1550990" y="1882775"/>
            <a:ext cx="1646237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grpSp>
        <p:nvGrpSpPr>
          <p:cNvPr id="17" name="Grupo 22">
            <a:extLst>
              <a:ext uri="{FF2B5EF4-FFF2-40B4-BE49-F238E27FC236}">
                <a16:creationId xmlns:a16="http://schemas.microsoft.com/office/drawing/2014/main" id="{F4184353-EC9B-CCCC-C7B3-8FA0D9275F62}"/>
              </a:ext>
            </a:extLst>
          </p:cNvPr>
          <p:cNvGrpSpPr/>
          <p:nvPr/>
        </p:nvGrpSpPr>
        <p:grpSpPr>
          <a:xfrm>
            <a:off x="1925966" y="2674946"/>
            <a:ext cx="935970" cy="1124160"/>
            <a:chOff x="1925966" y="2674946"/>
            <a:chExt cx="935970" cy="1124160"/>
          </a:xfrm>
        </p:grpSpPr>
        <p:graphicFrame>
          <p:nvGraphicFramePr>
            <p:cNvPr id="18" name="Chart 50">
              <a:extLst>
                <a:ext uri="{FF2B5EF4-FFF2-40B4-BE49-F238E27FC236}">
                  <a16:creationId xmlns:a16="http://schemas.microsoft.com/office/drawing/2014/main" id="{3585B822-C6AC-231F-B327-F7970793A7F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925966" y="2674946"/>
            <a:ext cx="935970" cy="100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66980C88-58FE-F593-0532-0EBBB50D88FC}"/>
                </a:ext>
              </a:extLst>
            </p:cNvPr>
            <p:cNvSpPr txBox="1"/>
            <p:nvPr/>
          </p:nvSpPr>
          <p:spPr>
            <a:xfrm>
              <a:off x="2093914" y="2990850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29%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1F323EB8-73BD-58F6-F53E-CC88D3FA3694}"/>
                </a:ext>
              </a:extLst>
            </p:cNvPr>
            <p:cNvSpPr txBox="1"/>
            <p:nvPr/>
          </p:nvSpPr>
          <p:spPr>
            <a:xfrm>
              <a:off x="2093914" y="3522107"/>
              <a:ext cx="702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DUPLA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17B062B-455F-4E3C-8B1C-4CF33FD8EF3B}"/>
              </a:ext>
            </a:extLst>
          </p:cNvPr>
          <p:cNvGrpSpPr/>
          <p:nvPr/>
        </p:nvGrpSpPr>
        <p:grpSpPr>
          <a:xfrm>
            <a:off x="1043643" y="2674948"/>
            <a:ext cx="935970" cy="1133685"/>
            <a:chOff x="1043643" y="2674946"/>
            <a:chExt cx="935970" cy="1133685"/>
          </a:xfrm>
        </p:grpSpPr>
        <p:graphicFrame>
          <p:nvGraphicFramePr>
            <p:cNvPr id="27" name="Chart 50">
              <a:extLst>
                <a:ext uri="{FF2B5EF4-FFF2-40B4-BE49-F238E27FC236}">
                  <a16:creationId xmlns:a16="http://schemas.microsoft.com/office/drawing/2014/main" id="{86743082-8140-6C7F-0E86-662F115E91C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43643" y="2674946"/>
            <a:ext cx="935970" cy="100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133F4B8B-BCD1-897C-01A9-9618DC54C38D}"/>
                </a:ext>
              </a:extLst>
            </p:cNvPr>
            <p:cNvSpPr txBox="1"/>
            <p:nvPr/>
          </p:nvSpPr>
          <p:spPr>
            <a:xfrm>
              <a:off x="1211591" y="3000375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895F4E0-42C0-1E9D-A3B1-BE95469DF540}"/>
                </a:ext>
              </a:extLst>
            </p:cNvPr>
            <p:cNvSpPr txBox="1"/>
            <p:nvPr/>
          </p:nvSpPr>
          <p:spPr>
            <a:xfrm>
              <a:off x="1059589" y="3531632"/>
              <a:ext cx="854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SIMPLES</a:t>
              </a:r>
            </a:p>
          </p:txBody>
        </p:sp>
      </p:grpSp>
      <p:grpSp>
        <p:nvGrpSpPr>
          <p:cNvPr id="30" name="Grupo 23">
            <a:extLst>
              <a:ext uri="{FF2B5EF4-FFF2-40B4-BE49-F238E27FC236}">
                <a16:creationId xmlns:a16="http://schemas.microsoft.com/office/drawing/2014/main" id="{4E342B00-A4D7-E476-B77D-48BB5E81E103}"/>
              </a:ext>
            </a:extLst>
          </p:cNvPr>
          <p:cNvGrpSpPr/>
          <p:nvPr/>
        </p:nvGrpSpPr>
        <p:grpSpPr>
          <a:xfrm>
            <a:off x="2808288" y="2674948"/>
            <a:ext cx="935970" cy="1133685"/>
            <a:chOff x="2808288" y="2674946"/>
            <a:chExt cx="935970" cy="1133685"/>
          </a:xfrm>
        </p:grpSpPr>
        <p:graphicFrame>
          <p:nvGraphicFramePr>
            <p:cNvPr id="31" name="Chart 50">
              <a:extLst>
                <a:ext uri="{FF2B5EF4-FFF2-40B4-BE49-F238E27FC236}">
                  <a16:creationId xmlns:a16="http://schemas.microsoft.com/office/drawing/2014/main" id="{C4896AB5-9BA8-E990-161F-C513A73DB8A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808288" y="2674946"/>
            <a:ext cx="935970" cy="100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0E87E4C4-00F2-9EFD-CF2A-A0771498BF58}"/>
                </a:ext>
              </a:extLst>
            </p:cNvPr>
            <p:cNvSpPr txBox="1"/>
            <p:nvPr/>
          </p:nvSpPr>
          <p:spPr>
            <a:xfrm>
              <a:off x="2976236" y="3000375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4%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69A64C06-3CA2-A599-D3E6-48E95BEBDC5A}"/>
                </a:ext>
              </a:extLst>
            </p:cNvPr>
            <p:cNvSpPr txBox="1"/>
            <p:nvPr/>
          </p:nvSpPr>
          <p:spPr>
            <a:xfrm>
              <a:off x="2901227" y="3531632"/>
              <a:ext cx="82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MULTIPLA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1361FA8F-5216-0E06-99AD-7ECF3B89E4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235" t="17955" r="26225" b="14643"/>
          <a:stretch/>
        </p:blipFill>
        <p:spPr>
          <a:xfrm>
            <a:off x="4803450" y="1831836"/>
            <a:ext cx="6039901" cy="46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2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81932-3687-3DEF-C86E-B0E7A1BDB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23710"/>
          <a:stretch/>
        </p:blipFill>
        <p:spPr>
          <a:xfrm>
            <a:off x="0" y="1005425"/>
            <a:ext cx="12192000" cy="585257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5">
            <a:alphaModFix/>
          </a:blip>
          <a:srcRect t="84307"/>
          <a:stretch/>
        </p:blipFill>
        <p:spPr>
          <a:xfrm>
            <a:off x="0" y="-76200"/>
            <a:ext cx="12192001" cy="108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1362A74F-5309-9637-FCCB-8242D384B4B5}"/>
              </a:ext>
            </a:extLst>
          </p:cNvPr>
          <p:cNvSpPr/>
          <p:nvPr/>
        </p:nvSpPr>
        <p:spPr>
          <a:xfrm>
            <a:off x="827090" y="0"/>
            <a:ext cx="3094037" cy="6858000"/>
          </a:xfrm>
          <a:prstGeom prst="rect">
            <a:avLst/>
          </a:prstGeom>
          <a:solidFill>
            <a:srgbClr val="0D5772">
              <a:lumMod val="75000"/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1626">
              <a:defRPr/>
            </a:pPr>
            <a:endParaRPr lang="en-US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DBA1B6B-7EFE-90F0-4B7B-C70EF625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18" y="1871992"/>
            <a:ext cx="293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chemeClr val="bg1"/>
                </a:solidFill>
              </a:rPr>
              <a:t>Ainda em relação ao total de rodovias existentes no país, 20 delas concentram 76,4% das mortes ocorridas em acidentes com vítimas envolvendo caminhões no período acumulado.</a:t>
            </a:r>
            <a:endParaRPr lang="en-US" altLang="pt-BR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2F1418D-4A3E-1763-32A6-379432A0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90" y="1316103"/>
            <a:ext cx="3100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0302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prstClr val="white"/>
                </a:solidFill>
                <a:latin typeface="Calibri" pitchFamily="34" charset="0"/>
              </a:rPr>
              <a:t>RODOVIA MAIS PERIGOSAS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C5A4094A-0105-60FD-D8A3-00F01229E682}"/>
              </a:ext>
            </a:extLst>
          </p:cNvPr>
          <p:cNvCxnSpPr/>
          <p:nvPr/>
        </p:nvCxnSpPr>
        <p:spPr>
          <a:xfrm>
            <a:off x="1570832" y="1756936"/>
            <a:ext cx="1646237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grpSp>
        <p:nvGrpSpPr>
          <p:cNvPr id="17" name="Grupo 22">
            <a:extLst>
              <a:ext uri="{FF2B5EF4-FFF2-40B4-BE49-F238E27FC236}">
                <a16:creationId xmlns:a16="http://schemas.microsoft.com/office/drawing/2014/main" id="{F4184353-EC9B-CCCC-C7B3-8FA0D9275F62}"/>
              </a:ext>
            </a:extLst>
          </p:cNvPr>
          <p:cNvGrpSpPr/>
          <p:nvPr/>
        </p:nvGrpSpPr>
        <p:grpSpPr>
          <a:xfrm>
            <a:off x="1925966" y="2674946"/>
            <a:ext cx="935970" cy="1124160"/>
            <a:chOff x="1925966" y="2674946"/>
            <a:chExt cx="935970" cy="1124160"/>
          </a:xfrm>
        </p:grpSpPr>
        <p:graphicFrame>
          <p:nvGraphicFramePr>
            <p:cNvPr id="18" name="Chart 50">
              <a:extLst>
                <a:ext uri="{FF2B5EF4-FFF2-40B4-BE49-F238E27FC236}">
                  <a16:creationId xmlns:a16="http://schemas.microsoft.com/office/drawing/2014/main" id="{3585B822-C6AC-231F-B327-F7970793A7F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925966" y="2674946"/>
            <a:ext cx="935970" cy="100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66980C88-58FE-F593-0532-0EBBB50D88FC}"/>
                </a:ext>
              </a:extLst>
            </p:cNvPr>
            <p:cNvSpPr txBox="1"/>
            <p:nvPr/>
          </p:nvSpPr>
          <p:spPr>
            <a:xfrm>
              <a:off x="2093914" y="2990850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14%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1F323EB8-73BD-58F6-F53E-CC88D3FA3694}"/>
                </a:ext>
              </a:extLst>
            </p:cNvPr>
            <p:cNvSpPr txBox="1"/>
            <p:nvPr/>
          </p:nvSpPr>
          <p:spPr>
            <a:xfrm>
              <a:off x="2093914" y="3522107"/>
              <a:ext cx="7029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BR-101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17B062B-455F-4E3C-8B1C-4CF33FD8EF3B}"/>
              </a:ext>
            </a:extLst>
          </p:cNvPr>
          <p:cNvGrpSpPr/>
          <p:nvPr/>
        </p:nvGrpSpPr>
        <p:grpSpPr>
          <a:xfrm>
            <a:off x="1043643" y="2674948"/>
            <a:ext cx="935970" cy="1133685"/>
            <a:chOff x="1043643" y="2674946"/>
            <a:chExt cx="935970" cy="1133685"/>
          </a:xfrm>
        </p:grpSpPr>
        <p:graphicFrame>
          <p:nvGraphicFramePr>
            <p:cNvPr id="27" name="Chart 50">
              <a:extLst>
                <a:ext uri="{FF2B5EF4-FFF2-40B4-BE49-F238E27FC236}">
                  <a16:creationId xmlns:a16="http://schemas.microsoft.com/office/drawing/2014/main" id="{86743082-8140-6C7F-0E86-662F115E91C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043643" y="2674946"/>
            <a:ext cx="935970" cy="100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133F4B8B-BCD1-897C-01A9-9618DC54C38D}"/>
                </a:ext>
              </a:extLst>
            </p:cNvPr>
            <p:cNvSpPr txBox="1"/>
            <p:nvPr/>
          </p:nvSpPr>
          <p:spPr>
            <a:xfrm>
              <a:off x="1211591" y="3000375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15%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895F4E0-42C0-1E9D-A3B1-BE95469DF540}"/>
                </a:ext>
              </a:extLst>
            </p:cNvPr>
            <p:cNvSpPr txBox="1"/>
            <p:nvPr/>
          </p:nvSpPr>
          <p:spPr>
            <a:xfrm>
              <a:off x="1059589" y="3531632"/>
              <a:ext cx="854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BR-116</a:t>
              </a:r>
            </a:p>
          </p:txBody>
        </p:sp>
      </p:grpSp>
      <p:grpSp>
        <p:nvGrpSpPr>
          <p:cNvPr id="30" name="Grupo 23">
            <a:extLst>
              <a:ext uri="{FF2B5EF4-FFF2-40B4-BE49-F238E27FC236}">
                <a16:creationId xmlns:a16="http://schemas.microsoft.com/office/drawing/2014/main" id="{4E342B00-A4D7-E476-B77D-48BB5E81E103}"/>
              </a:ext>
            </a:extLst>
          </p:cNvPr>
          <p:cNvGrpSpPr/>
          <p:nvPr/>
        </p:nvGrpSpPr>
        <p:grpSpPr>
          <a:xfrm>
            <a:off x="2808288" y="2674948"/>
            <a:ext cx="935970" cy="1133685"/>
            <a:chOff x="2808288" y="2674946"/>
            <a:chExt cx="935970" cy="1133685"/>
          </a:xfrm>
        </p:grpSpPr>
        <p:graphicFrame>
          <p:nvGraphicFramePr>
            <p:cNvPr id="31" name="Chart 50">
              <a:extLst>
                <a:ext uri="{FF2B5EF4-FFF2-40B4-BE49-F238E27FC236}">
                  <a16:creationId xmlns:a16="http://schemas.microsoft.com/office/drawing/2014/main" id="{C4896AB5-9BA8-E990-161F-C513A73DB8A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808288" y="2674946"/>
            <a:ext cx="935970" cy="100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0E87E4C4-00F2-9EFD-CF2A-A0771498BF58}"/>
                </a:ext>
              </a:extLst>
            </p:cNvPr>
            <p:cNvSpPr txBox="1"/>
            <p:nvPr/>
          </p:nvSpPr>
          <p:spPr>
            <a:xfrm>
              <a:off x="2976236" y="3000375"/>
              <a:ext cx="600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6%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69A64C06-3CA2-A599-D3E6-48E95BEBDC5A}"/>
                </a:ext>
              </a:extLst>
            </p:cNvPr>
            <p:cNvSpPr txBox="1"/>
            <p:nvPr/>
          </p:nvSpPr>
          <p:spPr>
            <a:xfrm>
              <a:off x="2901227" y="3531632"/>
              <a:ext cx="829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</a:rPr>
                <a:t>BR153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21CD298-1545-7680-EADF-AC429F8F8D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484" t="14619" r="33913" b="8965"/>
          <a:stretch/>
        </p:blipFill>
        <p:spPr>
          <a:xfrm>
            <a:off x="5649948" y="1005425"/>
            <a:ext cx="4577574" cy="58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0224"/>
            <a:ext cx="12192001" cy="6892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4"/>
          <p:cNvCxnSpPr/>
          <p:nvPr/>
        </p:nvCxnSpPr>
        <p:spPr>
          <a:xfrm>
            <a:off x="4015651" y="5800575"/>
            <a:ext cx="4160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A49B214-7182-6B07-9CB5-A085B7D5BD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98" y="-180224"/>
            <a:ext cx="9275296" cy="696565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25400" stA="45000" endPos="65000" dist="50800" dir="5400000" sy="-100000" algn="bl" rotWithShape="0"/>
          </a:effectLst>
        </p:spPr>
      </p:pic>
      <p:sp>
        <p:nvSpPr>
          <p:cNvPr id="7" name="Paralelogramo 6">
            <a:extLst>
              <a:ext uri="{FF2B5EF4-FFF2-40B4-BE49-F238E27FC236}">
                <a16:creationId xmlns:a16="http://schemas.microsoft.com/office/drawing/2014/main" id="{767A345A-42F5-6BD0-55CC-0D3D5886D404}"/>
              </a:ext>
            </a:extLst>
          </p:cNvPr>
          <p:cNvSpPr/>
          <p:nvPr/>
        </p:nvSpPr>
        <p:spPr>
          <a:xfrm>
            <a:off x="17306" y="-14670"/>
            <a:ext cx="4286688" cy="6726897"/>
          </a:xfrm>
          <a:prstGeom prst="parallelogram">
            <a:avLst>
              <a:gd name="adj" fmla="val 17635"/>
            </a:avLst>
          </a:prstGeom>
          <a:gradFill>
            <a:gsLst>
              <a:gs pos="0">
                <a:schemeClr val="tx2">
                  <a:lumMod val="50000"/>
                  <a:alpha val="0"/>
                </a:schemeClr>
              </a:gs>
              <a:gs pos="59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914C64-FC30-EED3-6525-2C5EC2F54DB1}"/>
              </a:ext>
            </a:extLst>
          </p:cNvPr>
          <p:cNvSpPr txBox="1"/>
          <p:nvPr/>
        </p:nvSpPr>
        <p:spPr>
          <a:xfrm>
            <a:off x="730152" y="4689594"/>
            <a:ext cx="11051031" cy="1028204"/>
          </a:xfrm>
          <a:prstGeom prst="rect">
            <a:avLst/>
          </a:prstGeom>
          <a:noFill/>
          <a:ln w="6350">
            <a:noFill/>
          </a:ln>
        </p:spPr>
        <p:txBody>
          <a:bodyPr wrap="square" tIns="40500" bIns="40500" rtlCol="0" anchor="ctr">
            <a:spAutoFit/>
          </a:bodyPr>
          <a:lstStyle/>
          <a:p>
            <a:pPr defTabSz="685800"/>
            <a:r>
              <a:rPr lang="pt-BR" sz="1650" dirty="0">
                <a:solidFill>
                  <a:srgbClr val="FFC000"/>
                </a:solidFill>
                <a:latin typeface="Calibri"/>
              </a:rPr>
              <a:t>    BBM SETOR VIARIO </a:t>
            </a:r>
            <a:endParaRPr lang="pt-BR" sz="1650" spc="150" dirty="0">
              <a:solidFill>
                <a:srgbClr val="FFC000"/>
              </a:solidFill>
              <a:latin typeface="Calibri"/>
            </a:endParaRPr>
          </a:p>
          <a:p>
            <a:pPr defTabSz="685800"/>
            <a:r>
              <a:rPr lang="pt-BR" sz="4500" b="1" spc="-75" dirty="0">
                <a:solidFill>
                  <a:srgbClr val="FFC000"/>
                </a:solidFill>
                <a:latin typeface="Calibri"/>
              </a:rPr>
              <a:t>ACIDENTES POR COLISÕES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33851A-8757-6170-2113-0BCF3BE9C7C1}"/>
              </a:ext>
            </a:extLst>
          </p:cNvPr>
          <p:cNvSpPr txBox="1"/>
          <p:nvPr/>
        </p:nvSpPr>
        <p:spPr>
          <a:xfrm>
            <a:off x="5615609" y="5929737"/>
            <a:ext cx="619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MODULO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1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Theme2">
    <a:dk1>
      <a:sysClr val="windowText" lastClr="000000"/>
    </a:dk1>
    <a:lt1>
      <a:sysClr val="window" lastClr="FFFFFF"/>
    </a:lt1>
    <a:dk2>
      <a:srgbClr val="0D5772"/>
    </a:dk2>
    <a:lt2>
      <a:srgbClr val="1582AD"/>
    </a:lt2>
    <a:accent1>
      <a:srgbClr val="27CED7"/>
    </a:accent1>
    <a:accent2>
      <a:srgbClr val="0D5772"/>
    </a:accent2>
    <a:accent3>
      <a:srgbClr val="00B0F0"/>
    </a:accent3>
    <a:accent4>
      <a:srgbClr val="7AD1EF"/>
    </a:accent4>
    <a:accent5>
      <a:srgbClr val="0070C0"/>
    </a:accent5>
    <a:accent6>
      <a:srgbClr val="0084B4"/>
    </a:accent6>
    <a:hlink>
      <a:srgbClr val="0066CC"/>
    </a:hlink>
    <a:folHlink>
      <a:srgbClr val="29B5E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Blue Theme2">
    <a:dk1>
      <a:sysClr val="windowText" lastClr="000000"/>
    </a:dk1>
    <a:lt1>
      <a:sysClr val="window" lastClr="FFFFFF"/>
    </a:lt1>
    <a:dk2>
      <a:srgbClr val="0D5772"/>
    </a:dk2>
    <a:lt2>
      <a:srgbClr val="1582AD"/>
    </a:lt2>
    <a:accent1>
      <a:srgbClr val="27CED7"/>
    </a:accent1>
    <a:accent2>
      <a:srgbClr val="0D5772"/>
    </a:accent2>
    <a:accent3>
      <a:srgbClr val="00B0F0"/>
    </a:accent3>
    <a:accent4>
      <a:srgbClr val="7AD1EF"/>
    </a:accent4>
    <a:accent5>
      <a:srgbClr val="0070C0"/>
    </a:accent5>
    <a:accent6>
      <a:srgbClr val="0084B4"/>
    </a:accent6>
    <a:hlink>
      <a:srgbClr val="0066CC"/>
    </a:hlink>
    <a:folHlink>
      <a:srgbClr val="29B5E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ue Theme2">
    <a:dk1>
      <a:sysClr val="windowText" lastClr="000000"/>
    </a:dk1>
    <a:lt1>
      <a:sysClr val="window" lastClr="FFFFFF"/>
    </a:lt1>
    <a:dk2>
      <a:srgbClr val="0D5772"/>
    </a:dk2>
    <a:lt2>
      <a:srgbClr val="1582AD"/>
    </a:lt2>
    <a:accent1>
      <a:srgbClr val="27CED7"/>
    </a:accent1>
    <a:accent2>
      <a:srgbClr val="0D5772"/>
    </a:accent2>
    <a:accent3>
      <a:srgbClr val="00B0F0"/>
    </a:accent3>
    <a:accent4>
      <a:srgbClr val="7AD1EF"/>
    </a:accent4>
    <a:accent5>
      <a:srgbClr val="0070C0"/>
    </a:accent5>
    <a:accent6>
      <a:srgbClr val="0084B4"/>
    </a:accent6>
    <a:hlink>
      <a:srgbClr val="0066CC"/>
    </a:hlink>
    <a:folHlink>
      <a:srgbClr val="29B5E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ue Theme2">
    <a:dk1>
      <a:sysClr val="windowText" lastClr="000000"/>
    </a:dk1>
    <a:lt1>
      <a:sysClr val="window" lastClr="FFFFFF"/>
    </a:lt1>
    <a:dk2>
      <a:srgbClr val="0D5772"/>
    </a:dk2>
    <a:lt2>
      <a:srgbClr val="1582AD"/>
    </a:lt2>
    <a:accent1>
      <a:srgbClr val="27CED7"/>
    </a:accent1>
    <a:accent2>
      <a:srgbClr val="0D5772"/>
    </a:accent2>
    <a:accent3>
      <a:srgbClr val="00B0F0"/>
    </a:accent3>
    <a:accent4>
      <a:srgbClr val="7AD1EF"/>
    </a:accent4>
    <a:accent5>
      <a:srgbClr val="0070C0"/>
    </a:accent5>
    <a:accent6>
      <a:srgbClr val="0084B4"/>
    </a:accent6>
    <a:hlink>
      <a:srgbClr val="0066CC"/>
    </a:hlink>
    <a:folHlink>
      <a:srgbClr val="29B5E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ue Theme2">
    <a:dk1>
      <a:sysClr val="windowText" lastClr="000000"/>
    </a:dk1>
    <a:lt1>
      <a:sysClr val="window" lastClr="FFFFFF"/>
    </a:lt1>
    <a:dk2>
      <a:srgbClr val="0D5772"/>
    </a:dk2>
    <a:lt2>
      <a:srgbClr val="1582AD"/>
    </a:lt2>
    <a:accent1>
      <a:srgbClr val="27CED7"/>
    </a:accent1>
    <a:accent2>
      <a:srgbClr val="0D5772"/>
    </a:accent2>
    <a:accent3>
      <a:srgbClr val="00B0F0"/>
    </a:accent3>
    <a:accent4>
      <a:srgbClr val="7AD1EF"/>
    </a:accent4>
    <a:accent5>
      <a:srgbClr val="0070C0"/>
    </a:accent5>
    <a:accent6>
      <a:srgbClr val="0084B4"/>
    </a:accent6>
    <a:hlink>
      <a:srgbClr val="0066CC"/>
    </a:hlink>
    <a:folHlink>
      <a:srgbClr val="29B5E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lue Theme2">
    <a:dk1>
      <a:sysClr val="windowText" lastClr="000000"/>
    </a:dk1>
    <a:lt1>
      <a:sysClr val="window" lastClr="FFFFFF"/>
    </a:lt1>
    <a:dk2>
      <a:srgbClr val="0D5772"/>
    </a:dk2>
    <a:lt2>
      <a:srgbClr val="1582AD"/>
    </a:lt2>
    <a:accent1>
      <a:srgbClr val="27CED7"/>
    </a:accent1>
    <a:accent2>
      <a:srgbClr val="0D5772"/>
    </a:accent2>
    <a:accent3>
      <a:srgbClr val="00B0F0"/>
    </a:accent3>
    <a:accent4>
      <a:srgbClr val="7AD1EF"/>
    </a:accent4>
    <a:accent5>
      <a:srgbClr val="0070C0"/>
    </a:accent5>
    <a:accent6>
      <a:srgbClr val="0084B4"/>
    </a:accent6>
    <a:hlink>
      <a:srgbClr val="0066CC"/>
    </a:hlink>
    <a:folHlink>
      <a:srgbClr val="29B5E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lue Theme2">
    <a:dk1>
      <a:sysClr val="windowText" lastClr="000000"/>
    </a:dk1>
    <a:lt1>
      <a:sysClr val="window" lastClr="FFFFFF"/>
    </a:lt1>
    <a:dk2>
      <a:srgbClr val="0D5772"/>
    </a:dk2>
    <a:lt2>
      <a:srgbClr val="1582AD"/>
    </a:lt2>
    <a:accent1>
      <a:srgbClr val="27CED7"/>
    </a:accent1>
    <a:accent2>
      <a:srgbClr val="0D5772"/>
    </a:accent2>
    <a:accent3>
      <a:srgbClr val="00B0F0"/>
    </a:accent3>
    <a:accent4>
      <a:srgbClr val="7AD1EF"/>
    </a:accent4>
    <a:accent5>
      <a:srgbClr val="0070C0"/>
    </a:accent5>
    <a:accent6>
      <a:srgbClr val="0084B4"/>
    </a:accent6>
    <a:hlink>
      <a:srgbClr val="0066CC"/>
    </a:hlink>
    <a:folHlink>
      <a:srgbClr val="29B5E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lue Theme2">
    <a:dk1>
      <a:sysClr val="windowText" lastClr="000000"/>
    </a:dk1>
    <a:lt1>
      <a:sysClr val="window" lastClr="FFFFFF"/>
    </a:lt1>
    <a:dk2>
      <a:srgbClr val="0D5772"/>
    </a:dk2>
    <a:lt2>
      <a:srgbClr val="1582AD"/>
    </a:lt2>
    <a:accent1>
      <a:srgbClr val="27CED7"/>
    </a:accent1>
    <a:accent2>
      <a:srgbClr val="0D5772"/>
    </a:accent2>
    <a:accent3>
      <a:srgbClr val="00B0F0"/>
    </a:accent3>
    <a:accent4>
      <a:srgbClr val="7AD1EF"/>
    </a:accent4>
    <a:accent5>
      <a:srgbClr val="0070C0"/>
    </a:accent5>
    <a:accent6>
      <a:srgbClr val="0084B4"/>
    </a:accent6>
    <a:hlink>
      <a:srgbClr val="0066CC"/>
    </a:hlink>
    <a:folHlink>
      <a:srgbClr val="29B5E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Blue Theme2">
    <a:dk1>
      <a:sysClr val="windowText" lastClr="000000"/>
    </a:dk1>
    <a:lt1>
      <a:sysClr val="window" lastClr="FFFFFF"/>
    </a:lt1>
    <a:dk2>
      <a:srgbClr val="0D5772"/>
    </a:dk2>
    <a:lt2>
      <a:srgbClr val="1582AD"/>
    </a:lt2>
    <a:accent1>
      <a:srgbClr val="27CED7"/>
    </a:accent1>
    <a:accent2>
      <a:srgbClr val="0D5772"/>
    </a:accent2>
    <a:accent3>
      <a:srgbClr val="00B0F0"/>
    </a:accent3>
    <a:accent4>
      <a:srgbClr val="7AD1EF"/>
    </a:accent4>
    <a:accent5>
      <a:srgbClr val="0070C0"/>
    </a:accent5>
    <a:accent6>
      <a:srgbClr val="0084B4"/>
    </a:accent6>
    <a:hlink>
      <a:srgbClr val="0066CC"/>
    </a:hlink>
    <a:folHlink>
      <a:srgbClr val="29B5E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Blue Theme2">
    <a:dk1>
      <a:sysClr val="windowText" lastClr="000000"/>
    </a:dk1>
    <a:lt1>
      <a:sysClr val="window" lastClr="FFFFFF"/>
    </a:lt1>
    <a:dk2>
      <a:srgbClr val="0D5772"/>
    </a:dk2>
    <a:lt2>
      <a:srgbClr val="1582AD"/>
    </a:lt2>
    <a:accent1>
      <a:srgbClr val="27CED7"/>
    </a:accent1>
    <a:accent2>
      <a:srgbClr val="0D5772"/>
    </a:accent2>
    <a:accent3>
      <a:srgbClr val="00B0F0"/>
    </a:accent3>
    <a:accent4>
      <a:srgbClr val="7AD1EF"/>
    </a:accent4>
    <a:accent5>
      <a:srgbClr val="0070C0"/>
    </a:accent5>
    <a:accent6>
      <a:srgbClr val="0084B4"/>
    </a:accent6>
    <a:hlink>
      <a:srgbClr val="0066CC"/>
    </a:hlink>
    <a:folHlink>
      <a:srgbClr val="29B5E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3257</Words>
  <Application>Microsoft Office PowerPoint</Application>
  <PresentationFormat>Widescreen</PresentationFormat>
  <Paragraphs>369</Paragraphs>
  <Slides>36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Georgia</vt:lpstr>
      <vt:lpstr>Nunito</vt:lpstr>
      <vt:lpstr>Segoe UI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 </dc:creator>
  <cp:lastModifiedBy>Thiago Campos</cp:lastModifiedBy>
  <cp:revision>112</cp:revision>
  <dcterms:created xsi:type="dcterms:W3CDTF">2020-08-27T14:40:03Z</dcterms:created>
  <dcterms:modified xsi:type="dcterms:W3CDTF">2022-10-13T13:33:47Z</dcterms:modified>
</cp:coreProperties>
</file>